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853" r:id="rId2"/>
    <p:sldId id="1493" r:id="rId3"/>
    <p:sldId id="1554" r:id="rId4"/>
    <p:sldId id="1555" r:id="rId5"/>
    <p:sldId id="1556" r:id="rId6"/>
    <p:sldId id="1557" r:id="rId7"/>
    <p:sldId id="1558" r:id="rId8"/>
    <p:sldId id="1559" r:id="rId9"/>
    <p:sldId id="1560" r:id="rId10"/>
    <p:sldId id="1561" r:id="rId11"/>
    <p:sldId id="1562" r:id="rId12"/>
    <p:sldId id="1563" r:id="rId13"/>
    <p:sldId id="1564" r:id="rId14"/>
    <p:sldId id="1565" r:id="rId15"/>
    <p:sldId id="1566" r:id="rId16"/>
    <p:sldId id="1567" r:id="rId17"/>
    <p:sldId id="1568" r:id="rId18"/>
    <p:sldId id="1569" r:id="rId19"/>
    <p:sldId id="1570" r:id="rId20"/>
    <p:sldId id="1571" r:id="rId21"/>
    <p:sldId id="1573" r:id="rId22"/>
    <p:sldId id="1574" r:id="rId23"/>
    <p:sldId id="1575" r:id="rId24"/>
    <p:sldId id="1576" r:id="rId25"/>
    <p:sldId id="1578" r:id="rId26"/>
    <p:sldId id="1577" r:id="rId27"/>
    <p:sldId id="1579" r:id="rId28"/>
    <p:sldId id="1580" r:id="rId29"/>
    <p:sldId id="1581" r:id="rId30"/>
    <p:sldId id="1582" r:id="rId31"/>
    <p:sldId id="1583" r:id="rId32"/>
    <p:sldId id="1584" r:id="rId33"/>
    <p:sldId id="1585" r:id="rId34"/>
    <p:sldId id="1586" r:id="rId35"/>
    <p:sldId id="1587" r:id="rId36"/>
    <p:sldId id="1588" r:id="rId37"/>
    <p:sldId id="1592" r:id="rId38"/>
    <p:sldId id="1589" r:id="rId39"/>
    <p:sldId id="1591" r:id="rId40"/>
    <p:sldId id="1593" r:id="rId41"/>
    <p:sldId id="1594" r:id="rId42"/>
    <p:sldId id="1595" r:id="rId43"/>
    <p:sldId id="1596" r:id="rId44"/>
    <p:sldId id="1597" r:id="rId45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71215" autoAdjust="0"/>
  </p:normalViewPr>
  <p:slideViewPr>
    <p:cSldViewPr>
      <p:cViewPr varScale="1">
        <p:scale>
          <a:sx n="54" d="100"/>
          <a:sy n="54" d="100"/>
        </p:scale>
        <p:origin x="159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07789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374232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78513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95706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214094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081913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1958695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6172006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6544645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43558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16950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709321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000793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2337658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0417897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6110264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0713220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646490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25722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327178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6111089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12808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4832688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563337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6392987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27358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3425444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763418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294205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486655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232"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4064" indent="-286179" defTabSz="906232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06232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06232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06232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9931F3-C71B-4928-A676-5AB60686A0FE}" type="slidenum">
              <a:rPr lang="en-US" sz="1300" i="0">
                <a:latin typeface="Times New Roman" pitchFamily="18" charset="0"/>
              </a:rPr>
              <a:pPr/>
              <a:t>38</a:t>
            </a:fld>
            <a:endParaRPr lang="en-US" sz="1300" i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439114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28891534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007520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50728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96878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256977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579591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61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7340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Digitalsignal" TargetMode="External"/><Relationship Id="rId2" Type="http://schemas.openxmlformats.org/officeDocument/2006/relationships/hyperlink" Target="https://de.wikipedia.org/wiki/Linear_r%C3%BCckgekoppeltes_Schieberegist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.wikipedia.org/wiki/Kryptografie" TargetMode="External"/><Relationship Id="rId4" Type="http://schemas.openxmlformats.org/officeDocument/2006/relationships/hyperlink" Target="https://de.wikipedia.org/wiki/Algorithmus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29477" y="4114800"/>
            <a:ext cx="14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>
            <a:stCxn id="2" idx="3"/>
          </p:cNvCxnSpPr>
          <p:nvPr/>
        </p:nvCxnSpPr>
        <p:spPr bwMode="auto">
          <a:xfrm>
            <a:off x="3048000" y="4876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1828800" y="4800600"/>
            <a:ext cx="1219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5828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Rechteck 24"/>
          <p:cNvSpPr/>
          <p:nvPr/>
        </p:nvSpPr>
        <p:spPr bwMode="auto">
          <a:xfrm>
            <a:off x="24384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26" name="Gleichschenkliges Dreieck 25"/>
          <p:cNvSpPr/>
          <p:nvPr/>
        </p:nvSpPr>
        <p:spPr bwMode="auto">
          <a:xfrm rot="5400000">
            <a:off x="24003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1828800" y="5257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730216" y="5257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352800" y="525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Ellipse 9"/>
          <p:cNvSpPr/>
          <p:nvPr/>
        </p:nvSpPr>
        <p:spPr bwMode="auto">
          <a:xfrm>
            <a:off x="3200400" y="518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Gerade Verbindung 28"/>
          <p:cNvCxnSpPr/>
          <p:nvPr/>
        </p:nvCxnSpPr>
        <p:spPr bwMode="auto">
          <a:xfrm flipH="1">
            <a:off x="22098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 flipV="1">
            <a:off x="22098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2209800" y="4191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34290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3429000" y="5257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hteck 39"/>
          <p:cNvSpPr/>
          <p:nvPr/>
        </p:nvSpPr>
        <p:spPr bwMode="auto">
          <a:xfrm>
            <a:off x="41148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41" name="Gleichschenkliges Dreieck 40"/>
          <p:cNvSpPr/>
          <p:nvPr/>
        </p:nvSpPr>
        <p:spPr bwMode="auto">
          <a:xfrm rot="5400000">
            <a:off x="40767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Gerade Verbindung 41"/>
          <p:cNvCxnSpPr/>
          <p:nvPr/>
        </p:nvCxnSpPr>
        <p:spPr bwMode="auto">
          <a:xfrm>
            <a:off x="5029200" y="525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Ellipse 42"/>
          <p:cNvSpPr/>
          <p:nvPr/>
        </p:nvSpPr>
        <p:spPr bwMode="auto">
          <a:xfrm>
            <a:off x="4876800" y="518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4" name="Gerade Verbindung 43"/>
          <p:cNvCxnSpPr/>
          <p:nvPr/>
        </p:nvCxnSpPr>
        <p:spPr bwMode="auto">
          <a:xfrm flipH="1">
            <a:off x="38862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V="1">
            <a:off x="38862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886200" y="4191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51054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5105400" y="5257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hteck 49"/>
          <p:cNvSpPr/>
          <p:nvPr/>
        </p:nvSpPr>
        <p:spPr bwMode="auto">
          <a:xfrm>
            <a:off x="57912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51" name="Gleichschenkliges Dreieck 50"/>
          <p:cNvSpPr/>
          <p:nvPr/>
        </p:nvSpPr>
        <p:spPr bwMode="auto">
          <a:xfrm rot="5400000">
            <a:off x="57531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6705600" y="525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Ellipse 52"/>
          <p:cNvSpPr/>
          <p:nvPr/>
        </p:nvSpPr>
        <p:spPr bwMode="auto">
          <a:xfrm>
            <a:off x="6553200" y="518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H="1">
            <a:off x="5562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5562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562600" y="4191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67818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676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1905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905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133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 flipV="1">
            <a:off x="2590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23622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2133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25908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V="1">
            <a:off x="2819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0480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 flipV="1">
            <a:off x="3276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76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3048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2362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3505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505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V="1">
            <a:off x="3733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733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962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4419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4191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3962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4419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4648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6482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48768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V="1">
            <a:off x="5105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51054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 flipV="1">
            <a:off x="4876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V="1">
            <a:off x="4191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5334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53340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5562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5562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5791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6248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6019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5791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6248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6477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477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705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6705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6019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16764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19050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19050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V="1">
            <a:off x="2362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3622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8194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8194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3276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32766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37338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37338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41910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41910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V="1">
            <a:off x="4648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46482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1054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1054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5562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55626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V="1">
            <a:off x="60198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60198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64770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64770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6934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14478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2362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2438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V="1">
            <a:off x="32766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32766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V="1">
            <a:off x="41910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4191000" y="2438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 flipV="1">
            <a:off x="5105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51054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V="1">
            <a:off x="6019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019800" y="2438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6934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14478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 flipV="1">
            <a:off x="32766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3276600" y="2971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 flipV="1">
            <a:off x="51054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51054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4478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69342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 flipV="1">
            <a:off x="14478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1447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 flipV="1">
            <a:off x="14478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1676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447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 flipV="1">
            <a:off x="1447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219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6934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391271" y="52578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QB(0)</a:t>
            </a:r>
            <a:endParaRPr lang="de-DE" dirty="0"/>
          </a:p>
        </p:txBody>
      </p:sp>
      <p:sp>
        <p:nvSpPr>
          <p:cNvPr id="162" name="Textfeld 161"/>
          <p:cNvSpPr txBox="1"/>
          <p:nvPr/>
        </p:nvSpPr>
        <p:spPr>
          <a:xfrm>
            <a:off x="5029200" y="52578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QB(1)</a:t>
            </a:r>
            <a:endParaRPr lang="de-DE" dirty="0"/>
          </a:p>
        </p:txBody>
      </p:sp>
      <p:sp>
        <p:nvSpPr>
          <p:cNvPr id="163" name="Textfeld 162"/>
          <p:cNvSpPr txBox="1"/>
          <p:nvPr/>
        </p:nvSpPr>
        <p:spPr>
          <a:xfrm>
            <a:off x="6629400" y="5257800"/>
            <a:ext cx="1290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QB(2) = </a:t>
            </a:r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762000" y="19050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QB(0)</a:t>
            </a:r>
            <a:endParaRPr lang="de-DE" dirty="0"/>
          </a:p>
        </p:txBody>
      </p:sp>
      <p:sp>
        <p:nvSpPr>
          <p:cNvPr id="165" name="Textfeld 164"/>
          <p:cNvSpPr txBox="1"/>
          <p:nvPr/>
        </p:nvSpPr>
        <p:spPr>
          <a:xfrm>
            <a:off x="762000" y="24384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QB(1)</a:t>
            </a:r>
            <a:endParaRPr lang="de-DE" dirty="0"/>
          </a:p>
        </p:txBody>
      </p:sp>
      <p:sp>
        <p:nvSpPr>
          <p:cNvPr id="166" name="Textfeld 165"/>
          <p:cNvSpPr txBox="1"/>
          <p:nvPr/>
        </p:nvSpPr>
        <p:spPr>
          <a:xfrm>
            <a:off x="202519" y="2971800"/>
            <a:ext cx="2007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QB(2) = </a:t>
            </a:r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167" name="Textfeld 166"/>
          <p:cNvSpPr txBox="1"/>
          <p:nvPr/>
        </p:nvSpPr>
        <p:spPr>
          <a:xfrm>
            <a:off x="76200" y="1371600"/>
            <a:ext cx="138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80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1828800" y="5257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730216" y="5257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144" name="Gerade Verbindung 143"/>
          <p:cNvCxnSpPr/>
          <p:nvPr/>
        </p:nvCxnSpPr>
        <p:spPr bwMode="auto">
          <a:xfrm>
            <a:off x="43434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>
            <a:off x="3657600" y="47244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49530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168" name="Gleichschenkliges Dreieck 167"/>
          <p:cNvSpPr/>
          <p:nvPr/>
        </p:nvSpPr>
        <p:spPr bwMode="auto">
          <a:xfrm rot="5400000">
            <a:off x="49149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Rechteck 168"/>
          <p:cNvSpPr/>
          <p:nvPr/>
        </p:nvSpPr>
        <p:spPr bwMode="auto">
          <a:xfrm>
            <a:off x="2438400" y="4419600"/>
            <a:ext cx="12192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Flussdiagramm: Verzögerung 11"/>
          <p:cNvSpPr/>
          <p:nvPr/>
        </p:nvSpPr>
        <p:spPr bwMode="auto">
          <a:xfrm>
            <a:off x="6172200" y="4038600"/>
            <a:ext cx="685800" cy="9144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Flussdiagramm: Verbindungsstelle 12"/>
          <p:cNvSpPr/>
          <p:nvPr/>
        </p:nvSpPr>
        <p:spPr bwMode="auto">
          <a:xfrm>
            <a:off x="6019800" y="4191000"/>
            <a:ext cx="152400" cy="152400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57150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mit Pfeil 169"/>
          <p:cNvCxnSpPr/>
          <p:nvPr/>
        </p:nvCxnSpPr>
        <p:spPr bwMode="auto">
          <a:xfrm>
            <a:off x="1752600" y="5257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4267200" y="5257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173" name="Gerade Verbindung mit Pfeil 172"/>
          <p:cNvCxnSpPr/>
          <p:nvPr/>
        </p:nvCxnSpPr>
        <p:spPr bwMode="auto">
          <a:xfrm>
            <a:off x="4267200" y="5257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4495800" y="42672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4495800" y="4267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 flipH="1">
            <a:off x="6858000" y="4495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V="1">
            <a:off x="3276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3276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V="1">
            <a:off x="3505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3505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 flipV="1">
            <a:off x="3733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3733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3962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4419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4191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 flipV="1">
            <a:off x="3962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4419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 flipV="1">
            <a:off x="4648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46482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8768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 flipV="1">
            <a:off x="5105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1054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4876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 flipV="1">
            <a:off x="4191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 flipV="1">
            <a:off x="5334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53340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5562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5562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5791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 flipV="1">
            <a:off x="6248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6019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V="1">
            <a:off x="5791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6248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 flipV="1">
            <a:off x="6477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6477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 Verbindung 203"/>
          <p:cNvCxnSpPr/>
          <p:nvPr/>
        </p:nvCxnSpPr>
        <p:spPr bwMode="auto">
          <a:xfrm>
            <a:off x="6705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 flipV="1">
            <a:off x="6705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 flipV="1">
            <a:off x="6019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V="1">
            <a:off x="3276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3276600" y="1905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 flipV="1">
            <a:off x="51054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Gerade Verbindung 209"/>
          <p:cNvCxnSpPr/>
          <p:nvPr/>
        </p:nvCxnSpPr>
        <p:spPr bwMode="auto">
          <a:xfrm>
            <a:off x="5105400" y="2209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 flipV="1">
            <a:off x="6934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 flipV="1">
            <a:off x="6934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>
            <a:off x="32766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 flipV="1">
            <a:off x="5105400" y="2971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5181600" y="2971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 flipV="1">
            <a:off x="5562600" y="2971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Textfeld 216"/>
          <p:cNvSpPr txBox="1"/>
          <p:nvPr/>
        </p:nvSpPr>
        <p:spPr>
          <a:xfrm>
            <a:off x="3793970" y="4419600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218" name="Textfeld 217"/>
          <p:cNvSpPr txBox="1"/>
          <p:nvPr/>
        </p:nvSpPr>
        <p:spPr>
          <a:xfrm>
            <a:off x="7201215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19" name="Textfeld 218"/>
          <p:cNvSpPr txBox="1"/>
          <p:nvPr/>
        </p:nvSpPr>
        <p:spPr>
          <a:xfrm>
            <a:off x="2514600" y="2971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20" name="Textfeld 219"/>
          <p:cNvSpPr txBox="1"/>
          <p:nvPr/>
        </p:nvSpPr>
        <p:spPr>
          <a:xfrm>
            <a:off x="2209800" y="13716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sp>
        <p:nvSpPr>
          <p:cNvPr id="221" name="Textfeld 220"/>
          <p:cNvSpPr txBox="1"/>
          <p:nvPr/>
        </p:nvSpPr>
        <p:spPr>
          <a:xfrm>
            <a:off x="2286000" y="1981200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222" name="Textfeld 221"/>
          <p:cNvSpPr txBox="1"/>
          <p:nvPr/>
        </p:nvSpPr>
        <p:spPr>
          <a:xfrm>
            <a:off x="5762173" y="4724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3" name="Gerade Verbindung 222"/>
          <p:cNvCxnSpPr/>
          <p:nvPr/>
        </p:nvCxnSpPr>
        <p:spPr bwMode="auto">
          <a:xfrm flipV="1">
            <a:off x="3733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223"/>
          <p:cNvCxnSpPr/>
          <p:nvPr/>
        </p:nvCxnSpPr>
        <p:spPr bwMode="auto">
          <a:xfrm>
            <a:off x="3733800" y="24384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 flipV="1">
            <a:off x="55626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5562600" y="27432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Gerade Verbindung 226"/>
          <p:cNvCxnSpPr/>
          <p:nvPr/>
        </p:nvCxnSpPr>
        <p:spPr bwMode="auto">
          <a:xfrm flipV="1">
            <a:off x="7391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8" name="Textfeld 227"/>
          <p:cNvSpPr txBox="1"/>
          <p:nvPr/>
        </p:nvSpPr>
        <p:spPr>
          <a:xfrm>
            <a:off x="2485573" y="25146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285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352800" y="3962400"/>
            <a:ext cx="2667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29477" y="3657600"/>
            <a:ext cx="14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Div1</a:t>
            </a: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>
            <a:stCxn id="5" idx="0"/>
          </p:cNvCxnSpPr>
          <p:nvPr/>
        </p:nvCxnSpPr>
        <p:spPr bwMode="auto">
          <a:xfrm flipV="1">
            <a:off x="3048000" y="3429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6324600" y="3810000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Div2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>
            <a:endCxn id="39" idx="1"/>
          </p:cNvCxnSpPr>
          <p:nvPr/>
        </p:nvCxnSpPr>
        <p:spPr bwMode="auto">
          <a:xfrm>
            <a:off x="5943600" y="3962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0198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715000" y="3048000"/>
            <a:ext cx="609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172200" y="3962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 flipH="1">
            <a:off x="3352800" y="4724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35052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61722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753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Rechteck 136"/>
          <p:cNvSpPr/>
          <p:nvPr/>
        </p:nvSpPr>
        <p:spPr bwMode="auto">
          <a:xfrm>
            <a:off x="3505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79" name="Rechteck 178"/>
          <p:cNvSpPr/>
          <p:nvPr/>
        </p:nvSpPr>
        <p:spPr bwMode="auto">
          <a:xfrm>
            <a:off x="3962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3962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4419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4419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48768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48768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48768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7" name="Rechteck 186"/>
          <p:cNvSpPr/>
          <p:nvPr/>
        </p:nvSpPr>
        <p:spPr bwMode="auto">
          <a:xfrm>
            <a:off x="48768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8" name="Rechteck 187"/>
          <p:cNvSpPr/>
          <p:nvPr/>
        </p:nvSpPr>
        <p:spPr bwMode="auto">
          <a:xfrm>
            <a:off x="53340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9" name="Rechteck 188"/>
          <p:cNvSpPr/>
          <p:nvPr/>
        </p:nvSpPr>
        <p:spPr bwMode="auto">
          <a:xfrm>
            <a:off x="53340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0" name="Rechteck 189"/>
          <p:cNvSpPr/>
          <p:nvPr/>
        </p:nvSpPr>
        <p:spPr bwMode="auto">
          <a:xfrm>
            <a:off x="53340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1" name="Rechteck 190"/>
          <p:cNvSpPr/>
          <p:nvPr/>
        </p:nvSpPr>
        <p:spPr bwMode="auto">
          <a:xfrm>
            <a:off x="53340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2" name="Rechteck 191"/>
          <p:cNvSpPr/>
          <p:nvPr/>
        </p:nvSpPr>
        <p:spPr bwMode="auto">
          <a:xfrm>
            <a:off x="53340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3" name="Rechteck 192"/>
          <p:cNvSpPr/>
          <p:nvPr/>
        </p:nvSpPr>
        <p:spPr bwMode="auto">
          <a:xfrm>
            <a:off x="57912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94" name="Rechteck 193"/>
          <p:cNvSpPr/>
          <p:nvPr/>
        </p:nvSpPr>
        <p:spPr bwMode="auto">
          <a:xfrm>
            <a:off x="57912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5" name="Rechteck 194"/>
          <p:cNvSpPr/>
          <p:nvPr/>
        </p:nvSpPr>
        <p:spPr bwMode="auto">
          <a:xfrm>
            <a:off x="57912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6" name="Rechteck 195"/>
          <p:cNvSpPr/>
          <p:nvPr/>
        </p:nvSpPr>
        <p:spPr bwMode="auto">
          <a:xfrm>
            <a:off x="57912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7" name="Rechteck 196"/>
          <p:cNvSpPr/>
          <p:nvPr/>
        </p:nvSpPr>
        <p:spPr bwMode="auto">
          <a:xfrm>
            <a:off x="57912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8" name="Rechteck 197"/>
          <p:cNvSpPr/>
          <p:nvPr/>
        </p:nvSpPr>
        <p:spPr bwMode="auto">
          <a:xfrm>
            <a:off x="5791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9" name="Rechteck 198"/>
          <p:cNvSpPr/>
          <p:nvPr/>
        </p:nvSpPr>
        <p:spPr bwMode="auto">
          <a:xfrm>
            <a:off x="62484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0" name="Rechteck 199"/>
          <p:cNvSpPr/>
          <p:nvPr/>
        </p:nvSpPr>
        <p:spPr bwMode="auto">
          <a:xfrm>
            <a:off x="62484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1" name="Rechteck 200"/>
          <p:cNvSpPr/>
          <p:nvPr/>
        </p:nvSpPr>
        <p:spPr bwMode="auto">
          <a:xfrm>
            <a:off x="62484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2" name="Rechteck 201"/>
          <p:cNvSpPr/>
          <p:nvPr/>
        </p:nvSpPr>
        <p:spPr bwMode="auto">
          <a:xfrm>
            <a:off x="62484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3" name="Rechteck 202"/>
          <p:cNvSpPr/>
          <p:nvPr/>
        </p:nvSpPr>
        <p:spPr bwMode="auto">
          <a:xfrm>
            <a:off x="62484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04" name="Rechteck 203"/>
          <p:cNvSpPr/>
          <p:nvPr/>
        </p:nvSpPr>
        <p:spPr bwMode="auto">
          <a:xfrm>
            <a:off x="6248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05" name="Rechteck 204"/>
          <p:cNvSpPr/>
          <p:nvPr/>
        </p:nvSpPr>
        <p:spPr bwMode="auto">
          <a:xfrm>
            <a:off x="6248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" name="Rechteck 205"/>
          <p:cNvSpPr/>
          <p:nvPr/>
        </p:nvSpPr>
        <p:spPr bwMode="auto">
          <a:xfrm>
            <a:off x="67056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7" name="Rechteck 206"/>
          <p:cNvSpPr/>
          <p:nvPr/>
        </p:nvSpPr>
        <p:spPr bwMode="auto">
          <a:xfrm>
            <a:off x="6705600" y="4419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8" name="Rechteck 207"/>
          <p:cNvSpPr/>
          <p:nvPr/>
        </p:nvSpPr>
        <p:spPr bwMode="auto">
          <a:xfrm>
            <a:off x="67056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9" name="Rechteck 208"/>
          <p:cNvSpPr/>
          <p:nvPr/>
        </p:nvSpPr>
        <p:spPr bwMode="auto">
          <a:xfrm>
            <a:off x="67056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10" name="Rechteck 209"/>
          <p:cNvSpPr/>
          <p:nvPr/>
        </p:nvSpPr>
        <p:spPr bwMode="auto">
          <a:xfrm>
            <a:off x="67056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11" name="Rechteck 210"/>
          <p:cNvSpPr/>
          <p:nvPr/>
        </p:nvSpPr>
        <p:spPr bwMode="auto">
          <a:xfrm>
            <a:off x="6705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12" name="Rechteck 211"/>
          <p:cNvSpPr/>
          <p:nvPr/>
        </p:nvSpPr>
        <p:spPr bwMode="auto">
          <a:xfrm>
            <a:off x="6705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13" name="Rechteck 212"/>
          <p:cNvSpPr/>
          <p:nvPr/>
        </p:nvSpPr>
        <p:spPr bwMode="auto">
          <a:xfrm>
            <a:off x="6705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214" name="Gerade Verbindung 213"/>
          <p:cNvCxnSpPr/>
          <p:nvPr/>
        </p:nvCxnSpPr>
        <p:spPr bwMode="auto">
          <a:xfrm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6781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 flipV="1">
            <a:off x="7162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mit Pfeil 216"/>
          <p:cNvCxnSpPr/>
          <p:nvPr/>
        </p:nvCxnSpPr>
        <p:spPr bwMode="auto">
          <a:xfrm>
            <a:off x="7162800" y="487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" name="Textfeld 217"/>
          <p:cNvSpPr txBox="1"/>
          <p:nvPr/>
        </p:nvSpPr>
        <p:spPr>
          <a:xfrm>
            <a:off x="6181016" y="5867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7338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32766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3276600" y="4191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1210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352800" y="3962400"/>
            <a:ext cx="2667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29477" y="3657600"/>
            <a:ext cx="14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Div1</a:t>
            </a: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>
            <a:stCxn id="5" idx="0"/>
          </p:cNvCxnSpPr>
          <p:nvPr/>
        </p:nvCxnSpPr>
        <p:spPr bwMode="auto">
          <a:xfrm flipV="1">
            <a:off x="3048000" y="3429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6324600" y="3810000"/>
            <a:ext cx="609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Div2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>
            <a:endCxn id="39" idx="1"/>
          </p:cNvCxnSpPr>
          <p:nvPr/>
        </p:nvCxnSpPr>
        <p:spPr bwMode="auto">
          <a:xfrm>
            <a:off x="5943600" y="3962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0198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715000" y="3048000"/>
            <a:ext cx="609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172200" y="3962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 flipH="1">
            <a:off x="3352800" y="4724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35052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61722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feld 2"/>
          <p:cNvSpPr txBox="1"/>
          <p:nvPr/>
        </p:nvSpPr>
        <p:spPr>
          <a:xfrm>
            <a:off x="3029760" y="3581400"/>
            <a:ext cx="70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Phase1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248400" y="3581400"/>
            <a:ext cx="70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896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Rechteck 136"/>
          <p:cNvSpPr/>
          <p:nvPr/>
        </p:nvSpPr>
        <p:spPr bwMode="auto">
          <a:xfrm>
            <a:off x="3505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79" name="Rechteck 178"/>
          <p:cNvSpPr/>
          <p:nvPr/>
        </p:nvSpPr>
        <p:spPr bwMode="auto">
          <a:xfrm>
            <a:off x="3962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3962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4419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4419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48768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48768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48768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7" name="Rechteck 186"/>
          <p:cNvSpPr/>
          <p:nvPr/>
        </p:nvSpPr>
        <p:spPr bwMode="auto">
          <a:xfrm>
            <a:off x="48768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8" name="Rechteck 187"/>
          <p:cNvSpPr/>
          <p:nvPr/>
        </p:nvSpPr>
        <p:spPr bwMode="auto">
          <a:xfrm>
            <a:off x="53340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9" name="Rechteck 188"/>
          <p:cNvSpPr/>
          <p:nvPr/>
        </p:nvSpPr>
        <p:spPr bwMode="auto">
          <a:xfrm>
            <a:off x="53340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0" name="Rechteck 189"/>
          <p:cNvSpPr/>
          <p:nvPr/>
        </p:nvSpPr>
        <p:spPr bwMode="auto">
          <a:xfrm>
            <a:off x="53340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1" name="Rechteck 190"/>
          <p:cNvSpPr/>
          <p:nvPr/>
        </p:nvSpPr>
        <p:spPr bwMode="auto">
          <a:xfrm>
            <a:off x="53340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2" name="Rechteck 191"/>
          <p:cNvSpPr/>
          <p:nvPr/>
        </p:nvSpPr>
        <p:spPr bwMode="auto">
          <a:xfrm>
            <a:off x="53340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3" name="Rechteck 192"/>
          <p:cNvSpPr/>
          <p:nvPr/>
        </p:nvSpPr>
        <p:spPr bwMode="auto">
          <a:xfrm>
            <a:off x="57912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94" name="Rechteck 193"/>
          <p:cNvSpPr/>
          <p:nvPr/>
        </p:nvSpPr>
        <p:spPr bwMode="auto">
          <a:xfrm>
            <a:off x="57912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5" name="Rechteck 194"/>
          <p:cNvSpPr/>
          <p:nvPr/>
        </p:nvSpPr>
        <p:spPr bwMode="auto">
          <a:xfrm>
            <a:off x="57912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6" name="Rechteck 195"/>
          <p:cNvSpPr/>
          <p:nvPr/>
        </p:nvSpPr>
        <p:spPr bwMode="auto">
          <a:xfrm>
            <a:off x="57912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7" name="Rechteck 196"/>
          <p:cNvSpPr/>
          <p:nvPr/>
        </p:nvSpPr>
        <p:spPr bwMode="auto">
          <a:xfrm>
            <a:off x="57912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8" name="Rechteck 197"/>
          <p:cNvSpPr/>
          <p:nvPr/>
        </p:nvSpPr>
        <p:spPr bwMode="auto">
          <a:xfrm>
            <a:off x="5791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9" name="Rechteck 198"/>
          <p:cNvSpPr/>
          <p:nvPr/>
        </p:nvSpPr>
        <p:spPr bwMode="auto">
          <a:xfrm>
            <a:off x="62484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0" name="Rechteck 199"/>
          <p:cNvSpPr/>
          <p:nvPr/>
        </p:nvSpPr>
        <p:spPr bwMode="auto">
          <a:xfrm>
            <a:off x="62484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1" name="Rechteck 200"/>
          <p:cNvSpPr/>
          <p:nvPr/>
        </p:nvSpPr>
        <p:spPr bwMode="auto">
          <a:xfrm>
            <a:off x="62484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2" name="Rechteck 201"/>
          <p:cNvSpPr/>
          <p:nvPr/>
        </p:nvSpPr>
        <p:spPr bwMode="auto">
          <a:xfrm>
            <a:off x="62484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3" name="Rechteck 202"/>
          <p:cNvSpPr/>
          <p:nvPr/>
        </p:nvSpPr>
        <p:spPr bwMode="auto">
          <a:xfrm>
            <a:off x="62484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04" name="Rechteck 203"/>
          <p:cNvSpPr/>
          <p:nvPr/>
        </p:nvSpPr>
        <p:spPr bwMode="auto">
          <a:xfrm>
            <a:off x="6248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05" name="Rechteck 204"/>
          <p:cNvSpPr/>
          <p:nvPr/>
        </p:nvSpPr>
        <p:spPr bwMode="auto">
          <a:xfrm>
            <a:off x="6248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" name="Rechteck 205"/>
          <p:cNvSpPr/>
          <p:nvPr/>
        </p:nvSpPr>
        <p:spPr bwMode="auto">
          <a:xfrm>
            <a:off x="67056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7" name="Rechteck 206"/>
          <p:cNvSpPr/>
          <p:nvPr/>
        </p:nvSpPr>
        <p:spPr bwMode="auto">
          <a:xfrm>
            <a:off x="6705600" y="4419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8" name="Rechteck 207"/>
          <p:cNvSpPr/>
          <p:nvPr/>
        </p:nvSpPr>
        <p:spPr bwMode="auto">
          <a:xfrm>
            <a:off x="67056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9" name="Rechteck 208"/>
          <p:cNvSpPr/>
          <p:nvPr/>
        </p:nvSpPr>
        <p:spPr bwMode="auto">
          <a:xfrm>
            <a:off x="67056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10" name="Rechteck 209"/>
          <p:cNvSpPr/>
          <p:nvPr/>
        </p:nvSpPr>
        <p:spPr bwMode="auto">
          <a:xfrm>
            <a:off x="67056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11" name="Rechteck 210"/>
          <p:cNvSpPr/>
          <p:nvPr/>
        </p:nvSpPr>
        <p:spPr bwMode="auto">
          <a:xfrm>
            <a:off x="6705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12" name="Rechteck 211"/>
          <p:cNvSpPr/>
          <p:nvPr/>
        </p:nvSpPr>
        <p:spPr bwMode="auto">
          <a:xfrm>
            <a:off x="6705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13" name="Rechteck 212"/>
          <p:cNvSpPr/>
          <p:nvPr/>
        </p:nvSpPr>
        <p:spPr bwMode="auto">
          <a:xfrm>
            <a:off x="6705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214" name="Gerade Verbindung 213"/>
          <p:cNvCxnSpPr/>
          <p:nvPr/>
        </p:nvCxnSpPr>
        <p:spPr bwMode="auto">
          <a:xfrm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6781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 flipV="1">
            <a:off x="7162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mit Pfeil 216"/>
          <p:cNvCxnSpPr/>
          <p:nvPr/>
        </p:nvCxnSpPr>
        <p:spPr bwMode="auto">
          <a:xfrm>
            <a:off x="7162800" y="487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" name="Textfeld 217"/>
          <p:cNvSpPr txBox="1"/>
          <p:nvPr/>
        </p:nvSpPr>
        <p:spPr>
          <a:xfrm>
            <a:off x="6181016" y="5867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7338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32766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3276600" y="4191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 flipV="1">
            <a:off x="533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54102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 flipH="1"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077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Rechteck 136"/>
          <p:cNvSpPr/>
          <p:nvPr/>
        </p:nvSpPr>
        <p:spPr bwMode="auto">
          <a:xfrm>
            <a:off x="3505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79" name="Rechteck 178"/>
          <p:cNvSpPr/>
          <p:nvPr/>
        </p:nvSpPr>
        <p:spPr bwMode="auto">
          <a:xfrm>
            <a:off x="3962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3962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4419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4419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48768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48768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48768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7" name="Rechteck 186"/>
          <p:cNvSpPr/>
          <p:nvPr/>
        </p:nvSpPr>
        <p:spPr bwMode="auto">
          <a:xfrm>
            <a:off x="48768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8" name="Rechteck 187"/>
          <p:cNvSpPr/>
          <p:nvPr/>
        </p:nvSpPr>
        <p:spPr bwMode="auto">
          <a:xfrm>
            <a:off x="53340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9" name="Rechteck 188"/>
          <p:cNvSpPr/>
          <p:nvPr/>
        </p:nvSpPr>
        <p:spPr bwMode="auto">
          <a:xfrm>
            <a:off x="53340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0" name="Rechteck 189"/>
          <p:cNvSpPr/>
          <p:nvPr/>
        </p:nvSpPr>
        <p:spPr bwMode="auto">
          <a:xfrm>
            <a:off x="53340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1" name="Rechteck 190"/>
          <p:cNvSpPr/>
          <p:nvPr/>
        </p:nvSpPr>
        <p:spPr bwMode="auto">
          <a:xfrm>
            <a:off x="53340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2" name="Rechteck 191"/>
          <p:cNvSpPr/>
          <p:nvPr/>
        </p:nvSpPr>
        <p:spPr bwMode="auto">
          <a:xfrm>
            <a:off x="53340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3" name="Rechteck 192"/>
          <p:cNvSpPr/>
          <p:nvPr/>
        </p:nvSpPr>
        <p:spPr bwMode="auto">
          <a:xfrm>
            <a:off x="57912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94" name="Rechteck 193"/>
          <p:cNvSpPr/>
          <p:nvPr/>
        </p:nvSpPr>
        <p:spPr bwMode="auto">
          <a:xfrm>
            <a:off x="57912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5" name="Rechteck 194"/>
          <p:cNvSpPr/>
          <p:nvPr/>
        </p:nvSpPr>
        <p:spPr bwMode="auto">
          <a:xfrm>
            <a:off x="57912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6" name="Rechteck 195"/>
          <p:cNvSpPr/>
          <p:nvPr/>
        </p:nvSpPr>
        <p:spPr bwMode="auto">
          <a:xfrm>
            <a:off x="57912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7" name="Rechteck 196"/>
          <p:cNvSpPr/>
          <p:nvPr/>
        </p:nvSpPr>
        <p:spPr bwMode="auto">
          <a:xfrm>
            <a:off x="57912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8" name="Rechteck 197"/>
          <p:cNvSpPr/>
          <p:nvPr/>
        </p:nvSpPr>
        <p:spPr bwMode="auto">
          <a:xfrm>
            <a:off x="5791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9" name="Rechteck 198"/>
          <p:cNvSpPr/>
          <p:nvPr/>
        </p:nvSpPr>
        <p:spPr bwMode="auto">
          <a:xfrm>
            <a:off x="62484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0" name="Rechteck 199"/>
          <p:cNvSpPr/>
          <p:nvPr/>
        </p:nvSpPr>
        <p:spPr bwMode="auto">
          <a:xfrm>
            <a:off x="62484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1" name="Rechteck 200"/>
          <p:cNvSpPr/>
          <p:nvPr/>
        </p:nvSpPr>
        <p:spPr bwMode="auto">
          <a:xfrm>
            <a:off x="62484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2" name="Rechteck 201"/>
          <p:cNvSpPr/>
          <p:nvPr/>
        </p:nvSpPr>
        <p:spPr bwMode="auto">
          <a:xfrm>
            <a:off x="62484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3" name="Rechteck 202"/>
          <p:cNvSpPr/>
          <p:nvPr/>
        </p:nvSpPr>
        <p:spPr bwMode="auto">
          <a:xfrm>
            <a:off x="62484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04" name="Rechteck 203"/>
          <p:cNvSpPr/>
          <p:nvPr/>
        </p:nvSpPr>
        <p:spPr bwMode="auto">
          <a:xfrm>
            <a:off x="6248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05" name="Rechteck 204"/>
          <p:cNvSpPr/>
          <p:nvPr/>
        </p:nvSpPr>
        <p:spPr bwMode="auto">
          <a:xfrm>
            <a:off x="6248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" name="Rechteck 205"/>
          <p:cNvSpPr/>
          <p:nvPr/>
        </p:nvSpPr>
        <p:spPr bwMode="auto">
          <a:xfrm>
            <a:off x="67056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7" name="Rechteck 206"/>
          <p:cNvSpPr/>
          <p:nvPr/>
        </p:nvSpPr>
        <p:spPr bwMode="auto">
          <a:xfrm>
            <a:off x="6705600" y="4419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8" name="Rechteck 207"/>
          <p:cNvSpPr/>
          <p:nvPr/>
        </p:nvSpPr>
        <p:spPr bwMode="auto">
          <a:xfrm>
            <a:off x="67056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9" name="Rechteck 208"/>
          <p:cNvSpPr/>
          <p:nvPr/>
        </p:nvSpPr>
        <p:spPr bwMode="auto">
          <a:xfrm>
            <a:off x="67056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10" name="Rechteck 209"/>
          <p:cNvSpPr/>
          <p:nvPr/>
        </p:nvSpPr>
        <p:spPr bwMode="auto">
          <a:xfrm>
            <a:off x="67056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11" name="Rechteck 210"/>
          <p:cNvSpPr/>
          <p:nvPr/>
        </p:nvSpPr>
        <p:spPr bwMode="auto">
          <a:xfrm>
            <a:off x="6705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12" name="Rechteck 211"/>
          <p:cNvSpPr/>
          <p:nvPr/>
        </p:nvSpPr>
        <p:spPr bwMode="auto">
          <a:xfrm>
            <a:off x="6705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13" name="Rechteck 212"/>
          <p:cNvSpPr/>
          <p:nvPr/>
        </p:nvSpPr>
        <p:spPr bwMode="auto">
          <a:xfrm>
            <a:off x="6705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217" name="Gerade Verbindung mit Pfeil 216"/>
          <p:cNvCxnSpPr/>
          <p:nvPr/>
        </p:nvCxnSpPr>
        <p:spPr bwMode="auto">
          <a:xfrm>
            <a:off x="7162800" y="487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" name="Textfeld 217"/>
          <p:cNvSpPr txBox="1"/>
          <p:nvPr/>
        </p:nvSpPr>
        <p:spPr>
          <a:xfrm>
            <a:off x="7315200" y="5867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7338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32766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3276600" y="4191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 flipV="1">
            <a:off x="533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54102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 flipH="1"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221"/>
          <p:cNvCxnSpPr/>
          <p:nvPr/>
        </p:nvCxnSpPr>
        <p:spPr bwMode="auto">
          <a:xfrm flipV="1">
            <a:off x="3505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Gerade Verbindung 222"/>
          <p:cNvCxnSpPr/>
          <p:nvPr/>
        </p:nvCxnSpPr>
        <p:spPr bwMode="auto">
          <a:xfrm>
            <a:off x="35814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223"/>
          <p:cNvCxnSpPr/>
          <p:nvPr/>
        </p:nvCxnSpPr>
        <p:spPr bwMode="auto">
          <a:xfrm flipH="1" flipV="1">
            <a:off x="3962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 flipV="1">
            <a:off x="3962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40386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Gerade Verbindung 226"/>
          <p:cNvCxnSpPr/>
          <p:nvPr/>
        </p:nvCxnSpPr>
        <p:spPr bwMode="auto">
          <a:xfrm flipH="1" flipV="1">
            <a:off x="4419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227"/>
          <p:cNvCxnSpPr/>
          <p:nvPr/>
        </p:nvCxnSpPr>
        <p:spPr bwMode="auto">
          <a:xfrm flipV="1">
            <a:off x="4419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4495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 flipH="1" flipV="1">
            <a:off x="4876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 flipV="1">
            <a:off x="4876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>
            <a:off x="49530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 flipH="1" flipV="1">
            <a:off x="533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58674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H="1"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H="1"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 flipH="1"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63246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 flipH="1"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Gerade Verbindung 242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243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244"/>
          <p:cNvCxnSpPr/>
          <p:nvPr/>
        </p:nvCxnSpPr>
        <p:spPr bwMode="auto">
          <a:xfrm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/>
          <p:nvPr/>
        </p:nvCxnSpPr>
        <p:spPr bwMode="auto">
          <a:xfrm>
            <a:off x="6781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246"/>
          <p:cNvCxnSpPr/>
          <p:nvPr/>
        </p:nvCxnSpPr>
        <p:spPr bwMode="auto">
          <a:xfrm flipH="1" flipV="1">
            <a:off x="7162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Gerade Verbindung 247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6781800" y="6172200"/>
            <a:ext cx="543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Okay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408161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886200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4343400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6248400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43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371600" y="3267075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16764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16764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 flipV="1">
            <a:off x="21336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>
            <a:off x="2133600" y="32670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" name="Gerade Verbindung 252"/>
          <p:cNvCxnSpPr/>
          <p:nvPr/>
        </p:nvCxnSpPr>
        <p:spPr bwMode="auto">
          <a:xfrm flipV="1">
            <a:off x="25908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4" name="Gerade Verbindung 253"/>
          <p:cNvCxnSpPr/>
          <p:nvPr/>
        </p:nvCxnSpPr>
        <p:spPr bwMode="auto">
          <a:xfrm>
            <a:off x="25908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/>
          <p:nvPr/>
        </p:nvCxnSpPr>
        <p:spPr bwMode="auto">
          <a:xfrm>
            <a:off x="30480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Gerade Verbindung 255"/>
          <p:cNvCxnSpPr/>
          <p:nvPr/>
        </p:nvCxnSpPr>
        <p:spPr bwMode="auto">
          <a:xfrm flipV="1">
            <a:off x="35052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Gerade Verbindung 256"/>
          <p:cNvCxnSpPr/>
          <p:nvPr/>
        </p:nvCxnSpPr>
        <p:spPr bwMode="auto">
          <a:xfrm>
            <a:off x="3505200" y="32670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8" name="Gerade Verbindung 257"/>
          <p:cNvCxnSpPr/>
          <p:nvPr/>
        </p:nvCxnSpPr>
        <p:spPr bwMode="auto">
          <a:xfrm flipV="1">
            <a:off x="39624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295400" y="3876675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ihandform 16"/>
          <p:cNvSpPr/>
          <p:nvPr/>
        </p:nvSpPr>
        <p:spPr bwMode="auto">
          <a:xfrm>
            <a:off x="1666874" y="3648074"/>
            <a:ext cx="466725" cy="238125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Freihandform 260"/>
          <p:cNvSpPr/>
          <p:nvPr/>
        </p:nvSpPr>
        <p:spPr bwMode="auto">
          <a:xfrm flipV="1">
            <a:off x="2133600" y="3648075"/>
            <a:ext cx="419100" cy="238125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Freihandform 18"/>
          <p:cNvSpPr/>
          <p:nvPr/>
        </p:nvSpPr>
        <p:spPr bwMode="auto">
          <a:xfrm>
            <a:off x="2552700" y="3581400"/>
            <a:ext cx="923925" cy="304800"/>
          </a:xfrm>
          <a:custGeom>
            <a:avLst/>
            <a:gdLst>
              <a:gd name="connsiteX0" fmla="*/ 0 w 923925"/>
              <a:gd name="connsiteY0" fmla="*/ 304800 h 304800"/>
              <a:gd name="connsiteX1" fmla="*/ 209550 w 923925"/>
              <a:gd name="connsiteY1" fmla="*/ 133350 h 304800"/>
              <a:gd name="connsiteX2" fmla="*/ 552450 w 923925"/>
              <a:gd name="connsiteY2" fmla="*/ 28575 h 304800"/>
              <a:gd name="connsiteX3" fmla="*/ 923925 w 923925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3925" h="304800">
                <a:moveTo>
                  <a:pt x="0" y="304800"/>
                </a:moveTo>
                <a:cubicBezTo>
                  <a:pt x="58737" y="242093"/>
                  <a:pt x="117475" y="179387"/>
                  <a:pt x="209550" y="133350"/>
                </a:cubicBezTo>
                <a:cubicBezTo>
                  <a:pt x="301625" y="87313"/>
                  <a:pt x="433388" y="50800"/>
                  <a:pt x="552450" y="28575"/>
                </a:cubicBezTo>
                <a:cubicBezTo>
                  <a:pt x="671512" y="6350"/>
                  <a:pt x="797718" y="3175"/>
                  <a:pt x="923925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3" name="Freihandform 262"/>
          <p:cNvSpPr/>
          <p:nvPr/>
        </p:nvSpPr>
        <p:spPr bwMode="auto">
          <a:xfrm flipV="1">
            <a:off x="3505200" y="3571874"/>
            <a:ext cx="419100" cy="3048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4" name="Freihandform 263"/>
          <p:cNvSpPr/>
          <p:nvPr/>
        </p:nvSpPr>
        <p:spPr bwMode="auto">
          <a:xfrm>
            <a:off x="3962400" y="3648075"/>
            <a:ext cx="466725" cy="238125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5" name="Gerade Verbindung 264"/>
          <p:cNvCxnSpPr/>
          <p:nvPr/>
        </p:nvCxnSpPr>
        <p:spPr bwMode="auto">
          <a:xfrm>
            <a:off x="39624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2133600" y="2133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" name="Textfeld 265"/>
          <p:cNvSpPr txBox="1"/>
          <p:nvPr/>
        </p:nvSpPr>
        <p:spPr>
          <a:xfrm>
            <a:off x="879993" y="3048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67" name="Freihandform 266"/>
          <p:cNvSpPr/>
          <p:nvPr/>
        </p:nvSpPr>
        <p:spPr bwMode="auto">
          <a:xfrm>
            <a:off x="16764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8" name="Freihandform 267"/>
          <p:cNvSpPr/>
          <p:nvPr/>
        </p:nvSpPr>
        <p:spPr bwMode="auto">
          <a:xfrm flipV="1">
            <a:off x="19050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9" name="Freihandform 268"/>
          <p:cNvSpPr/>
          <p:nvPr/>
        </p:nvSpPr>
        <p:spPr bwMode="auto">
          <a:xfrm>
            <a:off x="21336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0" name="Freihandform 269"/>
          <p:cNvSpPr/>
          <p:nvPr/>
        </p:nvSpPr>
        <p:spPr bwMode="auto">
          <a:xfrm flipV="1">
            <a:off x="23622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Freihandform 270"/>
          <p:cNvSpPr/>
          <p:nvPr/>
        </p:nvSpPr>
        <p:spPr bwMode="auto">
          <a:xfrm>
            <a:off x="25908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2" name="Freihandform 271"/>
          <p:cNvSpPr/>
          <p:nvPr/>
        </p:nvSpPr>
        <p:spPr bwMode="auto">
          <a:xfrm flipV="1">
            <a:off x="28194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3" name="Freihandform 272"/>
          <p:cNvSpPr/>
          <p:nvPr/>
        </p:nvSpPr>
        <p:spPr bwMode="auto">
          <a:xfrm>
            <a:off x="30480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4" name="Freihandform 273"/>
          <p:cNvSpPr/>
          <p:nvPr/>
        </p:nvSpPr>
        <p:spPr bwMode="auto">
          <a:xfrm flipV="1">
            <a:off x="32766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 flipH="1">
            <a:off x="914400" y="3657600"/>
            <a:ext cx="426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Gerade Verbindung 274"/>
          <p:cNvCxnSpPr/>
          <p:nvPr/>
        </p:nvCxnSpPr>
        <p:spPr bwMode="auto">
          <a:xfrm flipH="1">
            <a:off x="914400" y="3886200"/>
            <a:ext cx="419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" name="Gerade Verbindung 275"/>
          <p:cNvCxnSpPr/>
          <p:nvPr/>
        </p:nvCxnSpPr>
        <p:spPr bwMode="auto">
          <a:xfrm flipH="1">
            <a:off x="838200" y="23622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" name="Gerade Verbindung 276"/>
          <p:cNvCxnSpPr/>
          <p:nvPr/>
        </p:nvCxnSpPr>
        <p:spPr bwMode="auto">
          <a:xfrm flipH="1">
            <a:off x="838200" y="25146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" name="Gerade Verbindung mit Pfeil 277"/>
          <p:cNvCxnSpPr/>
          <p:nvPr/>
        </p:nvCxnSpPr>
        <p:spPr bwMode="auto">
          <a:xfrm>
            <a:off x="2133600" y="3352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3802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30279" y="411480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>
            <a:stCxn id="2" idx="3"/>
          </p:cNvCxnSpPr>
          <p:nvPr/>
        </p:nvCxnSpPr>
        <p:spPr bwMode="auto">
          <a:xfrm>
            <a:off x="3048000" y="4876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1828800" y="4800600"/>
            <a:ext cx="1219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0900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In modernen Digitalschaltkreisen erfolgt die Taktsynchronisation üblicherweise durch PLLs.</a:t>
            </a:r>
          </a:p>
          <a:p>
            <a:r>
              <a:rPr lang="de-DE" dirty="0"/>
              <a:t>Ein einziger Quarzoszillator liefert den Grundtakt, auf den alle weiteren Taktsignale phasengenau synchronisiert werden.</a:t>
            </a:r>
          </a:p>
        </p:txBody>
      </p:sp>
    </p:spTree>
    <p:extLst>
      <p:ext uri="{BB962C8B-B14F-4D97-AF65-F5344CB8AC3E}">
        <p14:creationId xmlns:p14="http://schemas.microsoft.com/office/powerpoint/2010/main" val="37144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352800" y="3962400"/>
            <a:ext cx="2667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30279" y="365760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Mult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30480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5943600" y="3962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0198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715000" y="3048000"/>
            <a:ext cx="990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Quarz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6294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3505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2209800" y="3657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>
            <a:endCxn id="25" idx="0"/>
          </p:cNvCxnSpPr>
          <p:nvPr/>
        </p:nvCxnSpPr>
        <p:spPr bwMode="auto">
          <a:xfrm>
            <a:off x="2209800" y="3657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mit Pfeil 28"/>
          <p:cNvCxnSpPr/>
          <p:nvPr/>
        </p:nvCxnSpPr>
        <p:spPr bwMode="auto">
          <a:xfrm flipV="1">
            <a:off x="2743200" y="34290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hteck 53"/>
          <p:cNvSpPr/>
          <p:nvPr/>
        </p:nvSpPr>
        <p:spPr bwMode="auto">
          <a:xfrm>
            <a:off x="63246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Mult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6019800" y="3505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mit Pfeil 43"/>
          <p:cNvCxnSpPr>
            <a:endCxn id="40" idx="0"/>
          </p:cNvCxnSpPr>
          <p:nvPr/>
        </p:nvCxnSpPr>
        <p:spPr bwMode="auto">
          <a:xfrm>
            <a:off x="7315200" y="3505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mit Pfeil 59"/>
          <p:cNvCxnSpPr/>
          <p:nvPr/>
        </p:nvCxnSpPr>
        <p:spPr bwMode="auto">
          <a:xfrm>
            <a:off x="66294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>
            <a:stCxn id="54" idx="3"/>
          </p:cNvCxnSpPr>
          <p:nvPr/>
        </p:nvCxnSpPr>
        <p:spPr bwMode="auto">
          <a:xfrm>
            <a:off x="6934200" y="3962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3810000" y="3733800"/>
            <a:ext cx="152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/>
          <p:nvPr/>
        </p:nvCxnSpPr>
        <p:spPr bwMode="auto">
          <a:xfrm>
            <a:off x="3886200" y="2514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feld 71"/>
          <p:cNvSpPr txBox="1"/>
          <p:nvPr/>
        </p:nvSpPr>
        <p:spPr>
          <a:xfrm>
            <a:off x="4036769" y="2590800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Langsam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>
            <a:off x="4495800" y="1676400"/>
            <a:ext cx="266700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mit Pfeil 55"/>
          <p:cNvCxnSpPr/>
          <p:nvPr/>
        </p:nvCxnSpPr>
        <p:spPr bwMode="auto">
          <a:xfrm flipH="1">
            <a:off x="2438400" y="1676400"/>
            <a:ext cx="205740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4617057" y="1524000"/>
            <a:ext cx="11817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Gleiche Phase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8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5562600" y="4572000"/>
            <a:ext cx="3200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hteck 1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295400" y="3124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295400" y="3124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>
            <a:stCxn id="29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0160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8288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0574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20574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2057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0574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143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971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971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886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886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8862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3886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20574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3886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311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8288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1905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1905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1905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905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990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8194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819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733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7338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7338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1905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3733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983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1600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685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514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5146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429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429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762000" y="53340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3716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1600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6002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8288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057400" y="5791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429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4290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3657600" y="57893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5200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105400" y="2895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0899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105400" y="2895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 flipH="1">
            <a:off x="5562600" y="4572000"/>
            <a:ext cx="3200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hteck 2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9255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8288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0574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20574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2057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0574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143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971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971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886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886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8862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3886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20574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3886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1676400" y="4876800"/>
            <a:ext cx="5334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>
            <a:stCxn id="3" idx="6"/>
          </p:cNvCxnSpPr>
          <p:nvPr/>
        </p:nvCxnSpPr>
        <p:spPr bwMode="auto">
          <a:xfrm flipV="1">
            <a:off x="2209800" y="2895600"/>
            <a:ext cx="44196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294381" y="3657600"/>
            <a:ext cx="1632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steigt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077042" y="3810000"/>
            <a:ext cx="1803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Oszillator wird schneller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017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1752600" y="4876800"/>
            <a:ext cx="2286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>
            <a:stCxn id="3" idx="6"/>
          </p:cNvCxnSpPr>
          <p:nvPr/>
        </p:nvCxnSpPr>
        <p:spPr bwMode="auto">
          <a:xfrm flipV="1">
            <a:off x="1981200" y="2895600"/>
            <a:ext cx="47244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294381" y="3657600"/>
            <a:ext cx="1632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steigt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077042" y="3810000"/>
            <a:ext cx="1803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Oszillator wird schneller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18288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905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V="1">
            <a:off x="1905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 flipV="1">
            <a:off x="1905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1905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990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28194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2819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3733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7338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6576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37338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15" name="Gerade Verbindung 11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1905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3733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680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1752600" y="4876800"/>
            <a:ext cx="1524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>
            <a:stCxn id="3" idx="6"/>
          </p:cNvCxnSpPr>
          <p:nvPr/>
        </p:nvCxnSpPr>
        <p:spPr bwMode="auto">
          <a:xfrm flipV="1">
            <a:off x="1905000" y="2895600"/>
            <a:ext cx="48006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4983402" y="3657600"/>
            <a:ext cx="2254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bleibt konstant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314291" y="38100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 ist korrekt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828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 flipV="1">
            <a:off x="1828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18288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9144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27432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2743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36576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6576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15" name="Gerade Verbindung 11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3528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9128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902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1981200" y="2895600"/>
            <a:ext cx="47244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320029" y="3657600"/>
            <a:ext cx="15808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sinkt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025749" y="3810000"/>
            <a:ext cx="1906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Oszillator wird langsamer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1600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685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514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5146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429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429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762000" y="53340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13716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1600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16002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18288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2057400" y="5791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3429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4290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3657600" y="57893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Ellipse 122"/>
          <p:cNvSpPr/>
          <p:nvPr/>
        </p:nvSpPr>
        <p:spPr bwMode="auto">
          <a:xfrm>
            <a:off x="1447800" y="4876800"/>
            <a:ext cx="5334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5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 bwMode="auto">
          <a:xfrm>
            <a:off x="1600200" y="3124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FF2</a:t>
            </a:r>
          </a:p>
        </p:txBody>
      </p:sp>
      <p:sp>
        <p:nvSpPr>
          <p:cNvPr id="61" name="Gleichschenkliges Dreieck 60"/>
          <p:cNvSpPr/>
          <p:nvPr/>
        </p:nvSpPr>
        <p:spPr bwMode="auto">
          <a:xfrm rot="5400000">
            <a:off x="1562100" y="3886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mit Pfeil 61"/>
          <p:cNvCxnSpPr/>
          <p:nvPr/>
        </p:nvCxnSpPr>
        <p:spPr bwMode="auto">
          <a:xfrm>
            <a:off x="914400" y="3962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1600200" y="1219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FF1</a:t>
            </a:r>
          </a:p>
        </p:txBody>
      </p:sp>
      <p:sp>
        <p:nvSpPr>
          <p:cNvPr id="64" name="Gleichschenkliges Dreieck 63"/>
          <p:cNvSpPr/>
          <p:nvPr/>
        </p:nvSpPr>
        <p:spPr bwMode="auto">
          <a:xfrm rot="5400000">
            <a:off x="1562100" y="1981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914400" y="2057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362200" y="1524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28600" y="1828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304800" y="37338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667000" y="1295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69" name="Gerade Verbindung mit Pfeil 68"/>
          <p:cNvCxnSpPr/>
          <p:nvPr/>
        </p:nvCxnSpPr>
        <p:spPr bwMode="auto">
          <a:xfrm>
            <a:off x="2362200" y="3429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2764784" y="3200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1752600" y="205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752600" y="3962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cxnSp>
        <p:nvCxnSpPr>
          <p:cNvPr id="18" name="Gerade Verbindung 17"/>
          <p:cNvCxnSpPr>
            <a:stCxn id="63" idx="2"/>
          </p:cNvCxnSpPr>
          <p:nvPr/>
        </p:nvCxnSpPr>
        <p:spPr bwMode="auto">
          <a:xfrm>
            <a:off x="1981200" y="236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19812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981200" y="2743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1981200" y="4648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343400" y="16764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Flussdiagramm: Verzögerung 108"/>
          <p:cNvSpPr/>
          <p:nvPr/>
        </p:nvSpPr>
        <p:spPr bwMode="auto">
          <a:xfrm>
            <a:off x="3352800" y="13716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>
            <a:stCxn id="109" idx="3"/>
          </p:cNvCxnSpPr>
          <p:nvPr/>
        </p:nvCxnSpPr>
        <p:spPr bwMode="auto">
          <a:xfrm>
            <a:off x="4038600" y="167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2743200" y="1600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12" name="Gerade Verbindung mit Pfeil 111"/>
          <p:cNvCxnSpPr/>
          <p:nvPr/>
        </p:nvCxnSpPr>
        <p:spPr bwMode="auto">
          <a:xfrm>
            <a:off x="2743200" y="1828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0198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0198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1054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9342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69342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4648200" y="4648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124" name="Gerade Verbindung 123"/>
          <p:cNvCxnSpPr/>
          <p:nvPr/>
        </p:nvCxnSpPr>
        <p:spPr bwMode="auto">
          <a:xfrm flipV="1">
            <a:off x="57912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57912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876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6705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67056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Textfeld 128"/>
          <p:cNvSpPr txBox="1"/>
          <p:nvPr/>
        </p:nvSpPr>
        <p:spPr>
          <a:xfrm>
            <a:off x="4572000" y="51054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130" name="Textfeld 129"/>
          <p:cNvSpPr txBox="1"/>
          <p:nvPr/>
        </p:nvSpPr>
        <p:spPr>
          <a:xfrm>
            <a:off x="5562600" y="5638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 flipV="1">
            <a:off x="78486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78486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 flipV="1">
            <a:off x="76200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76200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5464816" y="6096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4953000" y="59436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V="1">
            <a:off x="60198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79248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5562600" y="640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 flipV="1">
            <a:off x="57912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57912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019800" y="640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60198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248400" y="6400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 flipV="1">
            <a:off x="76200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620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7848600" y="63989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 flipV="1">
            <a:off x="78486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2643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 bwMode="auto">
          <a:xfrm>
            <a:off x="1600200" y="3124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61" name="Gleichschenkliges Dreieck 60"/>
          <p:cNvSpPr/>
          <p:nvPr/>
        </p:nvSpPr>
        <p:spPr bwMode="auto">
          <a:xfrm rot="5400000">
            <a:off x="1562100" y="3886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mit Pfeil 61"/>
          <p:cNvCxnSpPr/>
          <p:nvPr/>
        </p:nvCxnSpPr>
        <p:spPr bwMode="auto">
          <a:xfrm>
            <a:off x="914400" y="3962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1600200" y="1219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64" name="Gleichschenkliges Dreieck 63"/>
          <p:cNvSpPr/>
          <p:nvPr/>
        </p:nvSpPr>
        <p:spPr bwMode="auto">
          <a:xfrm rot="5400000">
            <a:off x="1562100" y="1981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914400" y="2057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362200" y="1524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28600" y="1828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304800" y="37338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667000" y="1295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69" name="Gerade Verbindung mit Pfeil 68"/>
          <p:cNvCxnSpPr/>
          <p:nvPr/>
        </p:nvCxnSpPr>
        <p:spPr bwMode="auto">
          <a:xfrm>
            <a:off x="2362200" y="3429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2764784" y="3200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1752600" y="205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752600" y="3962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cxnSp>
        <p:nvCxnSpPr>
          <p:cNvPr id="18" name="Gerade Verbindung 17"/>
          <p:cNvCxnSpPr>
            <a:stCxn id="63" idx="2"/>
          </p:cNvCxnSpPr>
          <p:nvPr/>
        </p:nvCxnSpPr>
        <p:spPr bwMode="auto">
          <a:xfrm>
            <a:off x="1981200" y="236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19812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981200" y="2743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1981200" y="4648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343400" y="16764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Flussdiagramm: Verzögerung 108"/>
          <p:cNvSpPr/>
          <p:nvPr/>
        </p:nvSpPr>
        <p:spPr bwMode="auto">
          <a:xfrm>
            <a:off x="3352800" y="13716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>
            <a:stCxn id="109" idx="3"/>
          </p:cNvCxnSpPr>
          <p:nvPr/>
        </p:nvCxnSpPr>
        <p:spPr bwMode="auto">
          <a:xfrm>
            <a:off x="4038600" y="167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2743200" y="1600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12" name="Gerade Verbindung mit Pfeil 111"/>
          <p:cNvCxnSpPr/>
          <p:nvPr/>
        </p:nvCxnSpPr>
        <p:spPr bwMode="auto">
          <a:xfrm>
            <a:off x="2743200" y="1828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0198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0198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1054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9342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69342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4648200" y="4648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124" name="Gerade Verbindung 123"/>
          <p:cNvCxnSpPr/>
          <p:nvPr/>
        </p:nvCxnSpPr>
        <p:spPr bwMode="auto">
          <a:xfrm flipV="1">
            <a:off x="62484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2484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334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7162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71628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Textfeld 128"/>
          <p:cNvSpPr txBox="1"/>
          <p:nvPr/>
        </p:nvSpPr>
        <p:spPr>
          <a:xfrm>
            <a:off x="4572000" y="51054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130" name="Textfeld 129"/>
          <p:cNvSpPr txBox="1"/>
          <p:nvPr/>
        </p:nvSpPr>
        <p:spPr>
          <a:xfrm>
            <a:off x="5562600" y="5638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 flipV="1">
            <a:off x="78486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78486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 flipV="1">
            <a:off x="80772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80772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5464816" y="6096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37" name="Gerade Verbindung 136"/>
          <p:cNvCxnSpPr/>
          <p:nvPr/>
        </p:nvCxnSpPr>
        <p:spPr bwMode="auto">
          <a:xfrm flipV="1">
            <a:off x="62484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80772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5562600" y="640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 flipV="1">
            <a:off x="60198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019800" y="5638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5638800" y="640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62484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248400" y="64008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 flipV="1">
            <a:off x="78486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848600" y="5638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 flipV="1">
            <a:off x="80772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6248400" y="59436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0772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4864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59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24384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4175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731703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2265103" y="29718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2265103" y="2209800"/>
            <a:ext cx="533400" cy="762000"/>
            <a:chOff x="1524000" y="3048000"/>
            <a:chExt cx="533400" cy="762000"/>
          </a:xfrm>
        </p:grpSpPr>
        <p:grpSp>
          <p:nvGrpSpPr>
            <p:cNvPr id="84" name="Gruppieren 8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5" name="Ellipse 8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5" name="Gerade Verbindung 94"/>
          <p:cNvCxnSpPr/>
          <p:nvPr/>
        </p:nvCxnSpPr>
        <p:spPr bwMode="auto">
          <a:xfrm>
            <a:off x="22651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2819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5260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5052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3352800" y="29718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>
            <a:off x="3352800" y="2209800"/>
            <a:ext cx="533400" cy="762000"/>
            <a:chOff x="1524000" y="3048000"/>
            <a:chExt cx="533400" cy="762000"/>
          </a:xfrm>
        </p:grpSpPr>
        <p:grpSp>
          <p:nvGrpSpPr>
            <p:cNvPr id="120" name="Gruppieren 1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1" name="Ellipse 1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55" name="Gerade Verbindung 154"/>
          <p:cNvCxnSpPr/>
          <p:nvPr/>
        </p:nvCxnSpPr>
        <p:spPr bwMode="auto">
          <a:xfrm>
            <a:off x="33528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H="1">
            <a:off x="3907097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65532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65323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9" name="Gruppieren 158"/>
          <p:cNvGrpSpPr/>
          <p:nvPr/>
        </p:nvGrpSpPr>
        <p:grpSpPr>
          <a:xfrm>
            <a:off x="6379903" y="2971800"/>
            <a:ext cx="533400" cy="762000"/>
            <a:chOff x="1600200" y="4419600"/>
            <a:chExt cx="533400" cy="762000"/>
          </a:xfrm>
        </p:grpSpPr>
        <p:sp>
          <p:nvSpPr>
            <p:cNvPr id="16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8" name="Gruppieren 167"/>
          <p:cNvGrpSpPr/>
          <p:nvPr/>
        </p:nvGrpSpPr>
        <p:grpSpPr>
          <a:xfrm>
            <a:off x="6379903" y="2209800"/>
            <a:ext cx="533400" cy="762000"/>
            <a:chOff x="1524000" y="3048000"/>
            <a:chExt cx="533400" cy="762000"/>
          </a:xfrm>
        </p:grpSpPr>
        <p:grpSp>
          <p:nvGrpSpPr>
            <p:cNvPr id="169" name="Gruppieren 168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7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0" name="Ellipse 16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79" name="Gerade Verbindung 178"/>
          <p:cNvCxnSpPr/>
          <p:nvPr/>
        </p:nvCxnSpPr>
        <p:spPr bwMode="auto">
          <a:xfrm>
            <a:off x="63799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H="1">
            <a:off x="69342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7467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 flipH="1">
            <a:off x="1752600" y="4191000"/>
            <a:ext cx="571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752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59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Oszilliert nicht!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24384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4175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731703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2265103" y="29718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2265103" y="2209800"/>
            <a:ext cx="533400" cy="762000"/>
            <a:chOff x="1524000" y="3048000"/>
            <a:chExt cx="533400" cy="762000"/>
          </a:xfrm>
        </p:grpSpPr>
        <p:grpSp>
          <p:nvGrpSpPr>
            <p:cNvPr id="84" name="Gruppieren 8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5" name="Ellipse 8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5" name="Gerade Verbindung 94"/>
          <p:cNvCxnSpPr/>
          <p:nvPr/>
        </p:nvCxnSpPr>
        <p:spPr bwMode="auto">
          <a:xfrm>
            <a:off x="22651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2819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5260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5052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3352800" y="29718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>
            <a:off x="3352800" y="2209800"/>
            <a:ext cx="533400" cy="762000"/>
            <a:chOff x="1524000" y="3048000"/>
            <a:chExt cx="533400" cy="762000"/>
          </a:xfrm>
        </p:grpSpPr>
        <p:grpSp>
          <p:nvGrpSpPr>
            <p:cNvPr id="120" name="Gruppieren 1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1" name="Ellipse 1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55" name="Gerade Verbindung 154"/>
          <p:cNvCxnSpPr/>
          <p:nvPr/>
        </p:nvCxnSpPr>
        <p:spPr bwMode="auto">
          <a:xfrm>
            <a:off x="33528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H="1">
            <a:off x="3907097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46482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6273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9" name="Gruppieren 158"/>
          <p:cNvGrpSpPr/>
          <p:nvPr/>
        </p:nvGrpSpPr>
        <p:grpSpPr>
          <a:xfrm>
            <a:off x="4474903" y="2971800"/>
            <a:ext cx="533400" cy="762000"/>
            <a:chOff x="1600200" y="4419600"/>
            <a:chExt cx="533400" cy="762000"/>
          </a:xfrm>
        </p:grpSpPr>
        <p:sp>
          <p:nvSpPr>
            <p:cNvPr id="16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8" name="Gruppieren 167"/>
          <p:cNvGrpSpPr/>
          <p:nvPr/>
        </p:nvGrpSpPr>
        <p:grpSpPr>
          <a:xfrm>
            <a:off x="4474903" y="2209800"/>
            <a:ext cx="533400" cy="762000"/>
            <a:chOff x="1524000" y="3048000"/>
            <a:chExt cx="533400" cy="762000"/>
          </a:xfrm>
        </p:grpSpPr>
        <p:grpSp>
          <p:nvGrpSpPr>
            <p:cNvPr id="169" name="Gruppieren 168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7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0" name="Ellipse 16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79" name="Gerade Verbindung 178"/>
          <p:cNvCxnSpPr/>
          <p:nvPr/>
        </p:nvCxnSpPr>
        <p:spPr bwMode="auto">
          <a:xfrm>
            <a:off x="44749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H="1">
            <a:off x="50292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 flipH="1">
            <a:off x="1752600" y="4191000"/>
            <a:ext cx="495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752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57358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57150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5562600" y="2971800"/>
            <a:ext cx="533400" cy="762000"/>
            <a:chOff x="1600200" y="4419600"/>
            <a:chExt cx="533400" cy="762000"/>
          </a:xfrm>
        </p:grpSpPr>
        <p:sp>
          <p:nvSpPr>
            <p:cNvPr id="11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8" name="Gruppieren 117"/>
          <p:cNvGrpSpPr/>
          <p:nvPr/>
        </p:nvGrpSpPr>
        <p:grpSpPr>
          <a:xfrm>
            <a:off x="5562600" y="2209800"/>
            <a:ext cx="533400" cy="762000"/>
            <a:chOff x="1524000" y="3048000"/>
            <a:chExt cx="533400" cy="762000"/>
          </a:xfrm>
        </p:grpSpPr>
        <p:grpSp>
          <p:nvGrpSpPr>
            <p:cNvPr id="124" name="Gruppieren 12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5" name="Ellipse 12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4" name="Gerade Verbindung 133"/>
          <p:cNvCxnSpPr/>
          <p:nvPr/>
        </p:nvCxnSpPr>
        <p:spPr bwMode="auto">
          <a:xfrm>
            <a:off x="55626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6116897" y="2971800"/>
            <a:ext cx="58870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>
            <a:off x="6705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289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4038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5181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6324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9" name="Textfeld 138"/>
          <p:cNvSpPr txBox="1"/>
          <p:nvPr/>
        </p:nvSpPr>
        <p:spPr>
          <a:xfrm>
            <a:off x="18288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108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Oszilliert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24384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4175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731703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2265103" y="29718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2265103" y="2209800"/>
            <a:ext cx="533400" cy="762000"/>
            <a:chOff x="1524000" y="3048000"/>
            <a:chExt cx="533400" cy="762000"/>
          </a:xfrm>
        </p:grpSpPr>
        <p:grpSp>
          <p:nvGrpSpPr>
            <p:cNvPr id="84" name="Gruppieren 8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5" name="Ellipse 8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5" name="Gerade Verbindung 94"/>
          <p:cNvCxnSpPr/>
          <p:nvPr/>
        </p:nvCxnSpPr>
        <p:spPr bwMode="auto">
          <a:xfrm>
            <a:off x="22651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2819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5260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5052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3352800" y="29718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>
            <a:off x="3352800" y="2209800"/>
            <a:ext cx="533400" cy="762000"/>
            <a:chOff x="1524000" y="3048000"/>
            <a:chExt cx="533400" cy="762000"/>
          </a:xfrm>
        </p:grpSpPr>
        <p:grpSp>
          <p:nvGrpSpPr>
            <p:cNvPr id="120" name="Gruppieren 1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1" name="Ellipse 1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55" name="Gerade Verbindung 154"/>
          <p:cNvCxnSpPr/>
          <p:nvPr/>
        </p:nvCxnSpPr>
        <p:spPr bwMode="auto">
          <a:xfrm>
            <a:off x="33528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H="1">
            <a:off x="3907097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46482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6273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9" name="Gruppieren 158"/>
          <p:cNvGrpSpPr/>
          <p:nvPr/>
        </p:nvGrpSpPr>
        <p:grpSpPr>
          <a:xfrm>
            <a:off x="4474903" y="2971800"/>
            <a:ext cx="533400" cy="762000"/>
            <a:chOff x="1600200" y="4419600"/>
            <a:chExt cx="533400" cy="762000"/>
          </a:xfrm>
        </p:grpSpPr>
        <p:sp>
          <p:nvSpPr>
            <p:cNvPr id="16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8" name="Gruppieren 167"/>
          <p:cNvGrpSpPr/>
          <p:nvPr/>
        </p:nvGrpSpPr>
        <p:grpSpPr>
          <a:xfrm>
            <a:off x="4474903" y="2209800"/>
            <a:ext cx="533400" cy="762000"/>
            <a:chOff x="1524000" y="3048000"/>
            <a:chExt cx="533400" cy="762000"/>
          </a:xfrm>
        </p:grpSpPr>
        <p:grpSp>
          <p:nvGrpSpPr>
            <p:cNvPr id="169" name="Gruppieren 168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7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0" name="Ellipse 16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79" name="Gerade Verbindung 178"/>
          <p:cNvCxnSpPr/>
          <p:nvPr/>
        </p:nvCxnSpPr>
        <p:spPr bwMode="auto">
          <a:xfrm>
            <a:off x="44749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H="1">
            <a:off x="50292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 flipH="1">
            <a:off x="1752600" y="4191000"/>
            <a:ext cx="609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752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57358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57150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5562600" y="2971800"/>
            <a:ext cx="533400" cy="762000"/>
            <a:chOff x="1600200" y="4419600"/>
            <a:chExt cx="533400" cy="762000"/>
          </a:xfrm>
        </p:grpSpPr>
        <p:sp>
          <p:nvSpPr>
            <p:cNvPr id="11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8" name="Gruppieren 117"/>
          <p:cNvGrpSpPr/>
          <p:nvPr/>
        </p:nvGrpSpPr>
        <p:grpSpPr>
          <a:xfrm>
            <a:off x="5562600" y="2209800"/>
            <a:ext cx="533400" cy="762000"/>
            <a:chOff x="1524000" y="3048000"/>
            <a:chExt cx="533400" cy="762000"/>
          </a:xfrm>
        </p:grpSpPr>
        <p:grpSp>
          <p:nvGrpSpPr>
            <p:cNvPr id="124" name="Gruppieren 12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5" name="Ellipse 12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4" name="Gerade Verbindung 133"/>
          <p:cNvCxnSpPr/>
          <p:nvPr/>
        </p:nvCxnSpPr>
        <p:spPr bwMode="auto">
          <a:xfrm>
            <a:off x="55626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6116897" y="2971800"/>
            <a:ext cx="58870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>
            <a:off x="7848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68788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8580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2" name="Gruppieren 141"/>
          <p:cNvGrpSpPr/>
          <p:nvPr/>
        </p:nvGrpSpPr>
        <p:grpSpPr>
          <a:xfrm>
            <a:off x="6705600" y="2971800"/>
            <a:ext cx="533400" cy="762000"/>
            <a:chOff x="1600200" y="4419600"/>
            <a:chExt cx="533400" cy="762000"/>
          </a:xfrm>
        </p:grpSpPr>
        <p:sp>
          <p:nvSpPr>
            <p:cNvPr id="1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" name="Gruppieren 183"/>
          <p:cNvGrpSpPr/>
          <p:nvPr/>
        </p:nvGrpSpPr>
        <p:grpSpPr>
          <a:xfrm>
            <a:off x="6705600" y="2209800"/>
            <a:ext cx="533400" cy="762000"/>
            <a:chOff x="1524000" y="3048000"/>
            <a:chExt cx="533400" cy="762000"/>
          </a:xfrm>
        </p:grpSpPr>
        <p:grpSp>
          <p:nvGrpSpPr>
            <p:cNvPr id="185" name="Gruppieren 18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8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6" name="Ellipse 18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95" name="Gerade Verbindung 194"/>
          <p:cNvCxnSpPr/>
          <p:nvPr/>
        </p:nvCxnSpPr>
        <p:spPr bwMode="auto">
          <a:xfrm>
            <a:off x="67056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 flipH="1">
            <a:off x="7259897" y="2971800"/>
            <a:ext cx="58870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feld 2"/>
          <p:cNvSpPr txBox="1"/>
          <p:nvPr/>
        </p:nvSpPr>
        <p:spPr>
          <a:xfrm>
            <a:off x="549773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01010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>
            <a:off x="152538" y="6172200"/>
            <a:ext cx="876286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152538" y="5334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152538" y="53340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>
            <a:off x="1905000" y="1905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1691119" y="1600200"/>
            <a:ext cx="1308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 = Delay * 2 * n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1295538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11010</a:t>
            </a:r>
            <a:endParaRPr lang="de-DE" dirty="0"/>
          </a:p>
        </p:txBody>
      </p:sp>
      <p:sp>
        <p:nvSpPr>
          <p:cNvPr id="213" name="Textfeld 212"/>
          <p:cNvSpPr txBox="1"/>
          <p:nvPr/>
        </p:nvSpPr>
        <p:spPr>
          <a:xfrm>
            <a:off x="2057538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10010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28194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10110</a:t>
            </a:r>
            <a:endParaRPr lang="de-DE" dirty="0"/>
          </a:p>
        </p:txBody>
      </p:sp>
      <p:sp>
        <p:nvSpPr>
          <p:cNvPr id="215" name="Textfeld 214"/>
          <p:cNvSpPr txBox="1"/>
          <p:nvPr/>
        </p:nvSpPr>
        <p:spPr>
          <a:xfrm>
            <a:off x="36576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10100</a:t>
            </a:r>
            <a:endParaRPr lang="de-DE" dirty="0"/>
          </a:p>
        </p:txBody>
      </p:sp>
      <p:sp>
        <p:nvSpPr>
          <p:cNvPr id="216" name="Textfeld 215"/>
          <p:cNvSpPr txBox="1"/>
          <p:nvPr/>
        </p:nvSpPr>
        <p:spPr>
          <a:xfrm>
            <a:off x="44958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10101</a:t>
            </a:r>
            <a:endParaRPr lang="de-DE" dirty="0"/>
          </a:p>
        </p:txBody>
      </p:sp>
      <p:sp>
        <p:nvSpPr>
          <p:cNvPr id="217" name="Textfeld 216"/>
          <p:cNvSpPr txBox="1"/>
          <p:nvPr/>
        </p:nvSpPr>
        <p:spPr>
          <a:xfrm>
            <a:off x="54102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00101</a:t>
            </a:r>
            <a:endParaRPr lang="de-DE" dirty="0"/>
          </a:p>
        </p:txBody>
      </p:sp>
      <p:sp>
        <p:nvSpPr>
          <p:cNvPr id="218" name="Textfeld 217"/>
          <p:cNvSpPr txBox="1"/>
          <p:nvPr/>
        </p:nvSpPr>
        <p:spPr>
          <a:xfrm>
            <a:off x="62484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01101</a:t>
            </a:r>
            <a:endParaRPr lang="de-DE" dirty="0"/>
          </a:p>
        </p:txBody>
      </p:sp>
      <p:sp>
        <p:nvSpPr>
          <p:cNvPr id="219" name="Textfeld 218"/>
          <p:cNvSpPr txBox="1"/>
          <p:nvPr/>
        </p:nvSpPr>
        <p:spPr>
          <a:xfrm>
            <a:off x="70866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01001</a:t>
            </a:r>
            <a:endParaRPr lang="de-DE" dirty="0"/>
          </a:p>
        </p:txBody>
      </p:sp>
      <p:sp>
        <p:nvSpPr>
          <p:cNvPr id="220" name="Textfeld 219"/>
          <p:cNvSpPr txBox="1"/>
          <p:nvPr/>
        </p:nvSpPr>
        <p:spPr>
          <a:xfrm>
            <a:off x="7924800" y="5181600"/>
            <a:ext cx="598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01011</a:t>
            </a:r>
            <a:endParaRPr lang="de-DE" dirty="0"/>
          </a:p>
        </p:txBody>
      </p:sp>
      <p:cxnSp>
        <p:nvCxnSpPr>
          <p:cNvPr id="221" name="Gerade Verbindung 220"/>
          <p:cNvCxnSpPr/>
          <p:nvPr/>
        </p:nvCxnSpPr>
        <p:spPr bwMode="auto">
          <a:xfrm flipV="1">
            <a:off x="8915400" y="5334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mit Pfeil 221"/>
          <p:cNvCxnSpPr/>
          <p:nvPr/>
        </p:nvCxnSpPr>
        <p:spPr bwMode="auto">
          <a:xfrm>
            <a:off x="8686800" y="53340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31242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Gerade Verbindung mit Pfeil 222"/>
          <p:cNvCxnSpPr/>
          <p:nvPr/>
        </p:nvCxnSpPr>
        <p:spPr bwMode="auto">
          <a:xfrm>
            <a:off x="42672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mit Pfeil 223"/>
          <p:cNvCxnSpPr/>
          <p:nvPr/>
        </p:nvCxnSpPr>
        <p:spPr bwMode="auto">
          <a:xfrm>
            <a:off x="53340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mit Pfeil 224"/>
          <p:cNvCxnSpPr/>
          <p:nvPr/>
        </p:nvCxnSpPr>
        <p:spPr bwMode="auto">
          <a:xfrm>
            <a:off x="64770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mit Pfeil 225"/>
          <p:cNvCxnSpPr/>
          <p:nvPr/>
        </p:nvCxnSpPr>
        <p:spPr bwMode="auto">
          <a:xfrm>
            <a:off x="78486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253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26670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514600" y="1447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752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2286000" y="29718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2286000" y="2209800"/>
            <a:ext cx="533400" cy="762000"/>
            <a:chOff x="1524000" y="3048000"/>
            <a:chExt cx="533400" cy="762000"/>
          </a:xfrm>
        </p:grpSpPr>
        <p:grpSp>
          <p:nvGrpSpPr>
            <p:cNvPr id="84" name="Gruppieren 8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5" name="Ellipse 8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5" name="Gerade Verbindung 94"/>
          <p:cNvCxnSpPr/>
          <p:nvPr/>
        </p:nvCxnSpPr>
        <p:spPr bwMode="auto">
          <a:xfrm>
            <a:off x="22860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2819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3352800" y="2971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3124200" y="3962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 flipH="1">
            <a:off x="3124200" y="4038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3352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 flipH="1">
            <a:off x="3200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0" name="Gruppieren 209"/>
          <p:cNvGrpSpPr/>
          <p:nvPr/>
        </p:nvGrpSpPr>
        <p:grpSpPr>
          <a:xfrm>
            <a:off x="2286000" y="3733800"/>
            <a:ext cx="533400" cy="762000"/>
            <a:chOff x="1600200" y="4419600"/>
            <a:chExt cx="533400" cy="762000"/>
          </a:xfrm>
        </p:grpSpPr>
        <p:sp>
          <p:nvSpPr>
            <p:cNvPr id="2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9" name="Gruppieren 218"/>
          <p:cNvGrpSpPr/>
          <p:nvPr/>
        </p:nvGrpSpPr>
        <p:grpSpPr>
          <a:xfrm>
            <a:off x="2286000" y="1447800"/>
            <a:ext cx="533400" cy="762000"/>
            <a:chOff x="1524000" y="3048000"/>
            <a:chExt cx="533400" cy="762000"/>
          </a:xfrm>
        </p:grpSpPr>
        <p:grpSp>
          <p:nvGrpSpPr>
            <p:cNvPr id="220" name="Gruppieren 2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2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21" name="Ellipse 2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 flipH="1">
            <a:off x="1752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 flipH="1">
            <a:off x="17526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1591441" y="381000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VCcontrol</a:t>
            </a:r>
            <a:endParaRPr lang="de-DE" dirty="0"/>
          </a:p>
        </p:txBody>
      </p:sp>
      <p:sp>
        <p:nvSpPr>
          <p:cNvPr id="231" name="Textfeld 230"/>
          <p:cNvSpPr txBox="1"/>
          <p:nvPr/>
        </p:nvSpPr>
        <p:spPr>
          <a:xfrm>
            <a:off x="1600200" y="16002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VConst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93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LC</a:t>
            </a:r>
            <a:endParaRPr lang="de-DE" dirty="0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2209800" y="4724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1676400" y="39624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3048000" y="3962400"/>
            <a:ext cx="533400" cy="762000"/>
            <a:chOff x="1600200" y="4419600"/>
            <a:chExt cx="533400" cy="762000"/>
          </a:xfrm>
        </p:grpSpPr>
        <p:sp>
          <p:nvSpPr>
            <p:cNvPr id="19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26670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209800" y="2895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2057400" y="2362200"/>
            <a:ext cx="3048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1447800" y="2133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>
            <a:off x="12192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>
            <a:off x="1447800" y="2743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>
            <a:stCxn id="12" idx="0"/>
          </p:cNvCxnSpPr>
          <p:nvPr/>
        </p:nvCxnSpPr>
        <p:spPr bwMode="auto">
          <a:xfrm flipV="1">
            <a:off x="2209800" y="213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1219200" y="2133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 flipH="1">
            <a:off x="14478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Ellipse 29"/>
          <p:cNvSpPr/>
          <p:nvPr/>
        </p:nvSpPr>
        <p:spPr bwMode="auto">
          <a:xfrm>
            <a:off x="25146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9" name="Ellipse 208"/>
          <p:cNvSpPr/>
          <p:nvPr/>
        </p:nvSpPr>
        <p:spPr bwMode="auto">
          <a:xfrm>
            <a:off x="2514600" y="5410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0" name="Gerade Verbindung 209"/>
          <p:cNvCxnSpPr/>
          <p:nvPr/>
        </p:nvCxnSpPr>
        <p:spPr bwMode="auto">
          <a:xfrm>
            <a:off x="2667000" y="571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227"/>
          <p:cNvCxnSpPr/>
          <p:nvPr/>
        </p:nvCxnSpPr>
        <p:spPr bwMode="auto">
          <a:xfrm flipH="1">
            <a:off x="2514600" y="601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>
            <a:endCxn id="203" idx="1"/>
          </p:cNvCxnSpPr>
          <p:nvPr/>
        </p:nvCxnSpPr>
        <p:spPr bwMode="auto">
          <a:xfrm>
            <a:off x="1676400" y="39624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>
            <a:stCxn id="106" idx="1"/>
          </p:cNvCxnSpPr>
          <p:nvPr/>
        </p:nvCxnSpPr>
        <p:spPr bwMode="auto">
          <a:xfrm flipH="1" flipV="1">
            <a:off x="2209800" y="3733800"/>
            <a:ext cx="1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 flipH="1" flipV="1">
            <a:off x="3048000" y="3733800"/>
            <a:ext cx="2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2209800" y="38862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 flipV="1">
            <a:off x="3581400" y="3886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1" name="Gruppieren 250"/>
          <p:cNvGrpSpPr/>
          <p:nvPr/>
        </p:nvGrpSpPr>
        <p:grpSpPr>
          <a:xfrm flipH="1">
            <a:off x="2819400" y="2133600"/>
            <a:ext cx="1219200" cy="1295400"/>
            <a:chOff x="2895600" y="2133600"/>
            <a:chExt cx="1219200" cy="1295400"/>
          </a:xfrm>
        </p:grpSpPr>
        <p:cxnSp>
          <p:nvCxnSpPr>
            <p:cNvPr id="242" name="Gerade Verbindung 241"/>
            <p:cNvCxnSpPr/>
            <p:nvPr/>
          </p:nvCxnSpPr>
          <p:spPr bwMode="auto">
            <a:xfrm flipV="1">
              <a:off x="3886200" y="28956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3" name="Rechteck 242"/>
            <p:cNvSpPr/>
            <p:nvPr/>
          </p:nvSpPr>
          <p:spPr bwMode="auto">
            <a:xfrm>
              <a:off x="3733800" y="2362200"/>
              <a:ext cx="304800" cy="533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</a:p>
          </p:txBody>
        </p:sp>
        <p:cxnSp>
          <p:nvCxnSpPr>
            <p:cNvPr id="244" name="Gerade Verbindung 243"/>
            <p:cNvCxnSpPr/>
            <p:nvPr/>
          </p:nvCxnSpPr>
          <p:spPr bwMode="auto">
            <a:xfrm>
              <a:off x="3124200" y="21336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" name="Gerade Verbindung 244"/>
            <p:cNvCxnSpPr/>
            <p:nvPr/>
          </p:nvCxnSpPr>
          <p:spPr bwMode="auto">
            <a:xfrm>
              <a:off x="2895600" y="2667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" name="Gerade Verbindung 245"/>
            <p:cNvCxnSpPr/>
            <p:nvPr/>
          </p:nvCxnSpPr>
          <p:spPr bwMode="auto">
            <a:xfrm>
              <a:off x="2895600" y="2743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/>
            <p:nvPr/>
          </p:nvCxnSpPr>
          <p:spPr bwMode="auto">
            <a:xfrm>
              <a:off x="3124200" y="27432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8" name="Gerade Verbindung 247"/>
            <p:cNvCxnSpPr>
              <a:stCxn id="243" idx="0"/>
            </p:cNvCxnSpPr>
            <p:nvPr/>
          </p:nvCxnSpPr>
          <p:spPr bwMode="auto">
            <a:xfrm flipV="1">
              <a:off x="3886200" y="2133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" name="Gerade Verbindung 248"/>
            <p:cNvCxnSpPr/>
            <p:nvPr/>
          </p:nvCxnSpPr>
          <p:spPr bwMode="auto">
            <a:xfrm flipH="1">
              <a:off x="2895600" y="2133600"/>
              <a:ext cx="1219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" name="Gerade Verbindung 249"/>
            <p:cNvCxnSpPr/>
            <p:nvPr/>
          </p:nvCxnSpPr>
          <p:spPr bwMode="auto">
            <a:xfrm flipH="1">
              <a:off x="3124200" y="3124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3" name="Gerade Verbindung mit Pfeil 252"/>
          <p:cNvCxnSpPr/>
          <p:nvPr/>
        </p:nvCxnSpPr>
        <p:spPr bwMode="auto">
          <a:xfrm>
            <a:off x="2667000" y="3505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3276600" y="3505200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Negativer Widerstand</a:t>
            </a:r>
            <a:endParaRPr lang="de-DE" dirty="0"/>
          </a:p>
        </p:txBody>
      </p:sp>
      <p:cxnSp>
        <p:nvCxnSpPr>
          <p:cNvPr id="34" name="Gerade Verbindung mit Pfeil 33"/>
          <p:cNvCxnSpPr/>
          <p:nvPr/>
        </p:nvCxnSpPr>
        <p:spPr bwMode="auto">
          <a:xfrm flipH="1">
            <a:off x="3581400" y="2438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Gerade Verbindung mit Pfeil 255"/>
          <p:cNvCxnSpPr/>
          <p:nvPr/>
        </p:nvCxnSpPr>
        <p:spPr bwMode="auto">
          <a:xfrm flipH="1">
            <a:off x="1219200" y="2438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 flipH="1">
            <a:off x="4267200" y="2743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Textfeld 256"/>
          <p:cNvSpPr txBox="1"/>
          <p:nvPr/>
        </p:nvSpPr>
        <p:spPr>
          <a:xfrm>
            <a:off x="3962400" y="2514600"/>
            <a:ext cx="169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Variabler Kondensator</a:t>
            </a:r>
            <a:endParaRPr lang="de-DE" dirty="0"/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22098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30480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2667000" y="3505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262"/>
          <p:cNvCxnSpPr/>
          <p:nvPr/>
        </p:nvCxnSpPr>
        <p:spPr bwMode="auto">
          <a:xfrm flipH="1">
            <a:off x="67818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4" name="Gerade Verbindung 263"/>
          <p:cNvCxnSpPr/>
          <p:nvPr/>
        </p:nvCxnSpPr>
        <p:spPr bwMode="auto">
          <a:xfrm flipH="1">
            <a:off x="65532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5" name="Gerade Verbindung 264"/>
          <p:cNvCxnSpPr/>
          <p:nvPr/>
        </p:nvCxnSpPr>
        <p:spPr bwMode="auto">
          <a:xfrm flipH="1">
            <a:off x="65532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" name="Gerade Verbindung 265"/>
          <p:cNvCxnSpPr/>
          <p:nvPr/>
        </p:nvCxnSpPr>
        <p:spPr bwMode="auto">
          <a:xfrm flipH="1">
            <a:off x="67818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9" name="Gerade Verbindung 268"/>
          <p:cNvCxnSpPr/>
          <p:nvPr/>
        </p:nvCxnSpPr>
        <p:spPr bwMode="auto">
          <a:xfrm flipH="1">
            <a:off x="66294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Gerade Verbindung 269"/>
          <p:cNvCxnSpPr/>
          <p:nvPr/>
        </p:nvCxnSpPr>
        <p:spPr bwMode="auto">
          <a:xfrm flipH="1">
            <a:off x="67818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1" name="Gerade Verbindung 270"/>
          <p:cNvCxnSpPr/>
          <p:nvPr/>
        </p:nvCxnSpPr>
        <p:spPr bwMode="auto">
          <a:xfrm flipH="1">
            <a:off x="73914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Gerade Verbindung 271"/>
          <p:cNvCxnSpPr/>
          <p:nvPr/>
        </p:nvCxnSpPr>
        <p:spPr bwMode="auto">
          <a:xfrm flipH="1">
            <a:off x="71628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3" name="Gerade Verbindung 272"/>
          <p:cNvCxnSpPr/>
          <p:nvPr/>
        </p:nvCxnSpPr>
        <p:spPr bwMode="auto">
          <a:xfrm flipH="1">
            <a:off x="71628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4" name="Gerade Verbindung 273"/>
          <p:cNvCxnSpPr/>
          <p:nvPr/>
        </p:nvCxnSpPr>
        <p:spPr bwMode="auto">
          <a:xfrm flipH="1">
            <a:off x="73914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Gerade Verbindung 274"/>
          <p:cNvCxnSpPr/>
          <p:nvPr/>
        </p:nvCxnSpPr>
        <p:spPr bwMode="auto">
          <a:xfrm flipH="1">
            <a:off x="72390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" name="Gerade Verbindung 275"/>
          <p:cNvCxnSpPr/>
          <p:nvPr/>
        </p:nvCxnSpPr>
        <p:spPr bwMode="auto">
          <a:xfrm flipH="1">
            <a:off x="73914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" name="Gerade Verbindung 276"/>
          <p:cNvCxnSpPr/>
          <p:nvPr/>
        </p:nvCxnSpPr>
        <p:spPr bwMode="auto">
          <a:xfrm flipH="1">
            <a:off x="80010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" name="Gerade Verbindung 277"/>
          <p:cNvCxnSpPr/>
          <p:nvPr/>
        </p:nvCxnSpPr>
        <p:spPr bwMode="auto">
          <a:xfrm flipH="1">
            <a:off x="77724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9" name="Gerade Verbindung 278"/>
          <p:cNvCxnSpPr/>
          <p:nvPr/>
        </p:nvCxnSpPr>
        <p:spPr bwMode="auto">
          <a:xfrm flipH="1">
            <a:off x="77724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0" name="Gerade Verbindung 279"/>
          <p:cNvCxnSpPr/>
          <p:nvPr/>
        </p:nvCxnSpPr>
        <p:spPr bwMode="auto">
          <a:xfrm flipH="1">
            <a:off x="80010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1" name="Gerade Verbindung 280"/>
          <p:cNvCxnSpPr/>
          <p:nvPr/>
        </p:nvCxnSpPr>
        <p:spPr bwMode="auto">
          <a:xfrm flipH="1">
            <a:off x="78486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2" name="Gerade Verbindung 281"/>
          <p:cNvCxnSpPr/>
          <p:nvPr/>
        </p:nvCxnSpPr>
        <p:spPr bwMode="auto">
          <a:xfrm flipH="1">
            <a:off x="80010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3" name="Gerade Verbindung 282"/>
          <p:cNvCxnSpPr/>
          <p:nvPr/>
        </p:nvCxnSpPr>
        <p:spPr bwMode="auto">
          <a:xfrm flipH="1">
            <a:off x="87630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" name="Gerade Verbindung 283"/>
          <p:cNvCxnSpPr/>
          <p:nvPr/>
        </p:nvCxnSpPr>
        <p:spPr bwMode="auto">
          <a:xfrm flipH="1">
            <a:off x="85344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" name="Gerade Verbindung 284"/>
          <p:cNvCxnSpPr/>
          <p:nvPr/>
        </p:nvCxnSpPr>
        <p:spPr bwMode="auto">
          <a:xfrm flipH="1">
            <a:off x="85344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" name="Gerade Verbindung 285"/>
          <p:cNvCxnSpPr/>
          <p:nvPr/>
        </p:nvCxnSpPr>
        <p:spPr bwMode="auto">
          <a:xfrm flipH="1">
            <a:off x="87630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" name="Gerade Verbindung 286"/>
          <p:cNvCxnSpPr/>
          <p:nvPr/>
        </p:nvCxnSpPr>
        <p:spPr bwMode="auto">
          <a:xfrm flipH="1">
            <a:off x="86106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8" name="Gerade Verbindung 287"/>
          <p:cNvCxnSpPr/>
          <p:nvPr/>
        </p:nvCxnSpPr>
        <p:spPr bwMode="auto">
          <a:xfrm flipH="1">
            <a:off x="87630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mit Pfeil 46"/>
          <p:cNvCxnSpPr/>
          <p:nvPr/>
        </p:nvCxnSpPr>
        <p:spPr bwMode="auto">
          <a:xfrm>
            <a:off x="64008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9" name="Gerade Verbindung mit Pfeil 288"/>
          <p:cNvCxnSpPr/>
          <p:nvPr/>
        </p:nvCxnSpPr>
        <p:spPr bwMode="auto">
          <a:xfrm>
            <a:off x="70104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64008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" name="Gerade Verbindung 289"/>
          <p:cNvCxnSpPr/>
          <p:nvPr/>
        </p:nvCxnSpPr>
        <p:spPr bwMode="auto">
          <a:xfrm>
            <a:off x="70104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Gerade Verbindung mit Pfeil 290"/>
          <p:cNvCxnSpPr/>
          <p:nvPr/>
        </p:nvCxnSpPr>
        <p:spPr bwMode="auto">
          <a:xfrm>
            <a:off x="76200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76200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3" name="Gerade Verbindung mit Pfeil 292"/>
          <p:cNvCxnSpPr/>
          <p:nvPr/>
        </p:nvCxnSpPr>
        <p:spPr bwMode="auto">
          <a:xfrm>
            <a:off x="83820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4" name="Gerade Verbindung 293"/>
          <p:cNvCxnSpPr/>
          <p:nvPr/>
        </p:nvCxnSpPr>
        <p:spPr bwMode="auto">
          <a:xfrm>
            <a:off x="83820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6629400" y="18288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>
            <a:off x="6172200" y="3962400"/>
            <a:ext cx="2362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Dekoder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mit Pfeil 53"/>
          <p:cNvCxnSpPr>
            <a:endCxn id="52" idx="1"/>
          </p:cNvCxnSpPr>
          <p:nvPr/>
        </p:nvCxnSpPr>
        <p:spPr bwMode="auto">
          <a:xfrm>
            <a:off x="5562600" y="4343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H="1">
            <a:off x="5783855" y="4191000"/>
            <a:ext cx="159745" cy="29286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5" name="Textfeld 294"/>
          <p:cNvSpPr txBox="1"/>
          <p:nvPr/>
        </p:nvSpPr>
        <p:spPr>
          <a:xfrm>
            <a:off x="6172200" y="4800600"/>
            <a:ext cx="169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Variabler Kondensator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20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 bwMode="auto">
          <a:xfrm>
            <a:off x="6553200" y="11430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Ellipse 5"/>
          <p:cNvSpPr/>
          <p:nvPr/>
        </p:nvSpPr>
        <p:spPr bwMode="auto">
          <a:xfrm>
            <a:off x="19812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21336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981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1336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 flipH="1"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1336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21336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 flipV="1">
            <a:off x="1981200" y="3276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21336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Ellipse 15"/>
          <p:cNvSpPr/>
          <p:nvPr/>
        </p:nvSpPr>
        <p:spPr bwMode="auto">
          <a:xfrm>
            <a:off x="1981200" y="2667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2133600" y="236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H="1">
            <a:off x="1981200" y="236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1336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8956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26670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26670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28956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2743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28194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2895600" y="3429000"/>
            <a:ext cx="14734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Zum VCO Eingang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456617" y="30758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371600" y="3962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1524000" y="3352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1524000" y="4191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467036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5562600" y="4572000"/>
            <a:ext cx="3200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hteck 1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295400" y="3124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295400" y="3124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>
            <a:stCxn id="29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feld 2"/>
          <p:cNvSpPr txBox="1"/>
          <p:nvPr/>
        </p:nvSpPr>
        <p:spPr>
          <a:xfrm>
            <a:off x="2051938" y="1828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sC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4331320" y="182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5768815" y="182880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F(S)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7348920" y="17804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4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506881" y="41148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3962400" y="41910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9" idx="0"/>
          </p:cNvCxnSpPr>
          <p:nvPr/>
        </p:nvCxnSpPr>
        <p:spPr bwMode="auto">
          <a:xfrm flipH="1">
            <a:off x="4114800" y="2286000"/>
            <a:ext cx="9906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4343400" y="1828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1981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343400" y="1828800"/>
            <a:ext cx="3048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11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20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Scrambler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 Ein </a:t>
            </a:r>
            <a:r>
              <a:rPr lang="de-DE" b="1" dirty="0" err="1"/>
              <a:t>Scrambler</a:t>
            </a:r>
            <a:r>
              <a:rPr lang="de-DE" dirty="0"/>
              <a:t> (deutsch </a:t>
            </a:r>
            <a:r>
              <a:rPr lang="de-DE" i="1" dirty="0" err="1"/>
              <a:t>Verwürfler</a:t>
            </a:r>
            <a:r>
              <a:rPr lang="de-DE" dirty="0"/>
              <a:t>) verwendet </a:t>
            </a:r>
            <a:r>
              <a:rPr lang="de-DE" dirty="0">
                <a:hlinkClick r:id="rId2" tooltip="Linear rückgekoppeltes Schieberegister"/>
              </a:rPr>
              <a:t>linear rückgekoppelte Schieberegister</a:t>
            </a:r>
            <a:r>
              <a:rPr lang="de-DE" dirty="0"/>
              <a:t> (LFSR) oder fixe Tabellen, um ein </a:t>
            </a:r>
            <a:r>
              <a:rPr lang="de-DE" dirty="0">
                <a:hlinkClick r:id="rId3" tooltip="Digitalsignal"/>
              </a:rPr>
              <a:t>Digitalsignal</a:t>
            </a:r>
            <a:r>
              <a:rPr lang="de-DE" dirty="0"/>
              <a:t> nach einem relativ einfachen </a:t>
            </a:r>
            <a:r>
              <a:rPr lang="de-DE" dirty="0">
                <a:hlinkClick r:id="rId4" tooltip="Algorithmus"/>
              </a:rPr>
              <a:t>Algorithmus</a:t>
            </a:r>
            <a:r>
              <a:rPr lang="de-DE" dirty="0"/>
              <a:t> umkehrbar umzustellen. </a:t>
            </a:r>
            <a:endParaRPr lang="de-DE" dirty="0" smtClean="0"/>
          </a:p>
          <a:p>
            <a:r>
              <a:rPr lang="de-DE" dirty="0"/>
              <a:t>Ein </a:t>
            </a:r>
            <a:r>
              <a:rPr lang="de-DE" dirty="0" err="1"/>
              <a:t>Scrambler</a:t>
            </a:r>
            <a:r>
              <a:rPr lang="de-DE" dirty="0"/>
              <a:t> basierend auf fixen Tabellen bzw. LFSR stellt wegen der einfachen und bekannten Verfahren keine brauchbare </a:t>
            </a:r>
            <a:r>
              <a:rPr lang="de-DE" dirty="0">
                <a:hlinkClick r:id="rId5" tooltip="Kryptografie"/>
              </a:rPr>
              <a:t>Verschlüsselung</a:t>
            </a:r>
            <a:r>
              <a:rPr lang="de-DE" dirty="0"/>
              <a:t> von Daten dar</a:t>
            </a:r>
            <a:r>
              <a:rPr lang="de-DE" dirty="0" smtClean="0"/>
              <a:t>.</a:t>
            </a:r>
          </a:p>
          <a:p>
            <a:r>
              <a:rPr lang="de-DE" dirty="0"/>
              <a:t>Ein </a:t>
            </a:r>
            <a:r>
              <a:rPr lang="de-DE" dirty="0" err="1"/>
              <a:t>Scrambler</a:t>
            </a:r>
            <a:r>
              <a:rPr lang="de-DE" dirty="0"/>
              <a:t> wird durch </a:t>
            </a:r>
            <a:r>
              <a:rPr lang="de-DE" dirty="0">
                <a:hlinkClick r:id="rId2" tooltip="Linear rückgekoppeltes Schieberegister"/>
              </a:rPr>
              <a:t>linear rückgekoppelte Schieberegister</a:t>
            </a:r>
            <a:r>
              <a:rPr lang="de-DE" dirty="0"/>
              <a:t> (LFSR) realisiert. Dabei wird meistens die pro Schieberegisterlänge maximal mögliche Codelänge verwendet.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cxnSp>
        <p:nvCxnSpPr>
          <p:cNvPr id="5" name="Gerader Verbinder 4"/>
          <p:cNvCxnSpPr/>
          <p:nvPr/>
        </p:nvCxnSpPr>
        <p:spPr bwMode="auto">
          <a:xfrm>
            <a:off x="7620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r Verbinder 6"/>
          <p:cNvCxnSpPr/>
          <p:nvPr/>
        </p:nvCxnSpPr>
        <p:spPr bwMode="auto">
          <a:xfrm flipV="1">
            <a:off x="1143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143000" y="38862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/>
          <p:cNvCxnSpPr/>
          <p:nvPr/>
        </p:nvCxnSpPr>
        <p:spPr bwMode="auto">
          <a:xfrm flipV="1">
            <a:off x="32004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>
            <a:off x="3200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r Verbinder 13"/>
          <p:cNvCxnSpPr/>
          <p:nvPr/>
        </p:nvCxnSpPr>
        <p:spPr bwMode="auto">
          <a:xfrm>
            <a:off x="45720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r Verbinder 14"/>
          <p:cNvCxnSpPr/>
          <p:nvPr/>
        </p:nvCxnSpPr>
        <p:spPr bwMode="auto">
          <a:xfrm flipV="1">
            <a:off x="4953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/>
          <p:cNvCxnSpPr/>
          <p:nvPr/>
        </p:nvCxnSpPr>
        <p:spPr bwMode="auto">
          <a:xfrm>
            <a:off x="49530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r Verbinder 16"/>
          <p:cNvCxnSpPr/>
          <p:nvPr/>
        </p:nvCxnSpPr>
        <p:spPr bwMode="auto">
          <a:xfrm flipV="1">
            <a:off x="70104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>
            <a:off x="7010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r Verbinder 18"/>
          <p:cNvCxnSpPr/>
          <p:nvPr/>
        </p:nvCxnSpPr>
        <p:spPr bwMode="auto">
          <a:xfrm>
            <a:off x="1143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>
            <a:off x="1371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/>
          <p:cNvCxnSpPr/>
          <p:nvPr/>
        </p:nvCxnSpPr>
        <p:spPr bwMode="auto">
          <a:xfrm>
            <a:off x="1600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r Verbinder 23"/>
          <p:cNvCxnSpPr/>
          <p:nvPr/>
        </p:nvCxnSpPr>
        <p:spPr bwMode="auto">
          <a:xfrm>
            <a:off x="1828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r Verbinder 24"/>
          <p:cNvCxnSpPr/>
          <p:nvPr/>
        </p:nvCxnSpPr>
        <p:spPr bwMode="auto">
          <a:xfrm>
            <a:off x="2057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r Verbinder 25"/>
          <p:cNvCxnSpPr/>
          <p:nvPr/>
        </p:nvCxnSpPr>
        <p:spPr bwMode="auto">
          <a:xfrm>
            <a:off x="2286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>
            <a:off x="2514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r Verbinder 27"/>
          <p:cNvCxnSpPr/>
          <p:nvPr/>
        </p:nvCxnSpPr>
        <p:spPr bwMode="auto">
          <a:xfrm>
            <a:off x="2743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>
            <a:off x="2971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r Verbinder 29"/>
          <p:cNvCxnSpPr/>
          <p:nvPr/>
        </p:nvCxnSpPr>
        <p:spPr bwMode="auto">
          <a:xfrm>
            <a:off x="3200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r Verbinder 30"/>
          <p:cNvCxnSpPr/>
          <p:nvPr/>
        </p:nvCxn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r Verbinder 31"/>
          <p:cNvCxnSpPr/>
          <p:nvPr/>
        </p:nvCxnSpPr>
        <p:spPr bwMode="auto">
          <a:xfrm>
            <a:off x="5181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r Verbinder 32"/>
          <p:cNvCxnSpPr/>
          <p:nvPr/>
        </p:nvCxnSpPr>
        <p:spPr bwMode="auto">
          <a:xfrm>
            <a:off x="5410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r Verbinder 33"/>
          <p:cNvCxnSpPr/>
          <p:nvPr/>
        </p:nvCxnSpPr>
        <p:spPr bwMode="auto">
          <a:xfrm>
            <a:off x="5638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/>
          <p:nvPr/>
        </p:nvCxnSpPr>
        <p:spPr bwMode="auto">
          <a:xfrm>
            <a:off x="5867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r Verbinder 35"/>
          <p:cNvCxnSpPr/>
          <p:nvPr/>
        </p:nvCxnSpPr>
        <p:spPr bwMode="auto">
          <a:xfrm>
            <a:off x="6096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r Verbinder 36"/>
          <p:cNvCxnSpPr/>
          <p:nvPr/>
        </p:nvCxnSpPr>
        <p:spPr bwMode="auto">
          <a:xfrm>
            <a:off x="6324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6553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r Verbinder 38"/>
          <p:cNvCxnSpPr/>
          <p:nvPr/>
        </p:nvCxnSpPr>
        <p:spPr bwMode="auto">
          <a:xfrm>
            <a:off x="6781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>
            <a:off x="7010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r Verbinder 14335"/>
          <p:cNvCxnSpPr/>
          <p:nvPr/>
        </p:nvCxnSpPr>
        <p:spPr bwMode="auto">
          <a:xfrm>
            <a:off x="54102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r Verbinder 43"/>
          <p:cNvCxnSpPr/>
          <p:nvPr/>
        </p:nvCxnSpPr>
        <p:spPr bwMode="auto">
          <a:xfrm>
            <a:off x="5410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>
            <a:off x="6096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6096000" y="3886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r Verbinder 14340"/>
          <p:cNvCxnSpPr/>
          <p:nvPr/>
        </p:nvCxnSpPr>
        <p:spPr bwMode="auto">
          <a:xfrm>
            <a:off x="48006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 flipV="1">
            <a:off x="4953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r Verbinder 14343"/>
          <p:cNvCxnSpPr/>
          <p:nvPr/>
        </p:nvCxnSpPr>
        <p:spPr bwMode="auto">
          <a:xfrm>
            <a:off x="49530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r Verbinder 54"/>
          <p:cNvCxnSpPr/>
          <p:nvPr/>
        </p:nvCxnSpPr>
        <p:spPr bwMode="auto">
          <a:xfrm>
            <a:off x="47244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525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 flipV="1">
            <a:off x="54102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54102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r Verbinder 58"/>
          <p:cNvCxnSpPr/>
          <p:nvPr/>
        </p:nvCxnSpPr>
        <p:spPr bwMode="auto">
          <a:xfrm>
            <a:off x="518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r Verbinder 59"/>
          <p:cNvCxnSpPr/>
          <p:nvPr/>
        </p:nvCxnSpPr>
        <p:spPr bwMode="auto">
          <a:xfrm flipV="1">
            <a:off x="5181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r Verbinder 60"/>
          <p:cNvCxnSpPr/>
          <p:nvPr/>
        </p:nvCxnSpPr>
        <p:spPr bwMode="auto">
          <a:xfrm flipV="1">
            <a:off x="56388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r Verbinder 61"/>
          <p:cNvCxnSpPr/>
          <p:nvPr/>
        </p:nvCxnSpPr>
        <p:spPr bwMode="auto">
          <a:xfrm>
            <a:off x="57150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r Verbinder 62"/>
          <p:cNvCxnSpPr/>
          <p:nvPr/>
        </p:nvCxnSpPr>
        <p:spPr bwMode="auto">
          <a:xfrm flipV="1">
            <a:off x="5867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r Verbinder 63"/>
          <p:cNvCxnSpPr/>
          <p:nvPr/>
        </p:nvCxnSpPr>
        <p:spPr bwMode="auto">
          <a:xfrm>
            <a:off x="58674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>
            <a:off x="56388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r Verbinder 65"/>
          <p:cNvCxnSpPr/>
          <p:nvPr/>
        </p:nvCxnSpPr>
        <p:spPr bwMode="auto">
          <a:xfrm>
            <a:off x="61722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r Verbinder 66"/>
          <p:cNvCxnSpPr/>
          <p:nvPr/>
        </p:nvCxnSpPr>
        <p:spPr bwMode="auto">
          <a:xfrm flipV="1">
            <a:off x="6324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r Verbinder 67"/>
          <p:cNvCxnSpPr/>
          <p:nvPr/>
        </p:nvCxnSpPr>
        <p:spPr bwMode="auto">
          <a:xfrm>
            <a:off x="63246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r Verbinder 68"/>
          <p:cNvCxnSpPr/>
          <p:nvPr/>
        </p:nvCxnSpPr>
        <p:spPr bwMode="auto">
          <a:xfrm>
            <a:off x="60960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r Verbinder 69"/>
          <p:cNvCxnSpPr/>
          <p:nvPr/>
        </p:nvCxnSpPr>
        <p:spPr bwMode="auto">
          <a:xfrm flipV="1">
            <a:off x="6096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r Verbinder 70"/>
          <p:cNvCxnSpPr/>
          <p:nvPr/>
        </p:nvCxnSpPr>
        <p:spPr bwMode="auto">
          <a:xfrm flipV="1">
            <a:off x="65532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r Verbinder 71"/>
          <p:cNvCxnSpPr/>
          <p:nvPr/>
        </p:nvCxnSpPr>
        <p:spPr bwMode="auto">
          <a:xfrm>
            <a:off x="66294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r Verbinder 72"/>
          <p:cNvCxnSpPr/>
          <p:nvPr/>
        </p:nvCxnSpPr>
        <p:spPr bwMode="auto">
          <a:xfrm flipV="1">
            <a:off x="67818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r Verbinder 73"/>
          <p:cNvCxnSpPr/>
          <p:nvPr/>
        </p:nvCxnSpPr>
        <p:spPr bwMode="auto">
          <a:xfrm>
            <a:off x="67818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r Verbinder 74"/>
          <p:cNvCxnSpPr/>
          <p:nvPr/>
        </p:nvCxnSpPr>
        <p:spPr bwMode="auto">
          <a:xfrm>
            <a:off x="65532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r Verbinder 75"/>
          <p:cNvCxnSpPr/>
          <p:nvPr/>
        </p:nvCxnSpPr>
        <p:spPr bwMode="auto">
          <a:xfrm>
            <a:off x="70866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r Verbinder 76"/>
          <p:cNvCxnSpPr/>
          <p:nvPr/>
        </p:nvCxnSpPr>
        <p:spPr bwMode="auto">
          <a:xfrm flipV="1">
            <a:off x="7239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r Verbinder 77"/>
          <p:cNvCxnSpPr/>
          <p:nvPr/>
        </p:nvCxnSpPr>
        <p:spPr bwMode="auto">
          <a:xfrm>
            <a:off x="72390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r Verbinder 78"/>
          <p:cNvCxnSpPr/>
          <p:nvPr/>
        </p:nvCxnSpPr>
        <p:spPr bwMode="auto">
          <a:xfrm>
            <a:off x="70104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r Verbinder 79"/>
          <p:cNvCxnSpPr/>
          <p:nvPr/>
        </p:nvCxnSpPr>
        <p:spPr bwMode="auto">
          <a:xfrm flipV="1">
            <a:off x="7010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r Verbinder 80"/>
          <p:cNvCxnSpPr/>
          <p:nvPr/>
        </p:nvCxnSpPr>
        <p:spPr bwMode="auto">
          <a:xfrm flipV="1">
            <a:off x="7467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1219200" y="44958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82" name="Textfeld 81"/>
          <p:cNvSpPr txBox="1"/>
          <p:nvPr/>
        </p:nvSpPr>
        <p:spPr>
          <a:xfrm>
            <a:off x="3505200" y="4495800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Gescrambeld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8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Synchrone (additive) </a:t>
            </a:r>
            <a:r>
              <a:rPr lang="de-DE" b="1" dirty="0" err="1"/>
              <a:t>Scrambler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Synchrone oder auch additive </a:t>
            </a:r>
            <a:r>
              <a:rPr lang="de-DE" dirty="0" err="1"/>
              <a:t>Scrambler</a:t>
            </a:r>
            <a:r>
              <a:rPr lang="de-DE" dirty="0"/>
              <a:t> benötigen einen definierten Startwert ungleich 0 im LFS-Register, und der Empfänger muss durch geeignete Maßnahmen, wie beispielsweise einem speziellen </a:t>
            </a:r>
            <a:r>
              <a:rPr lang="de-DE" dirty="0" err="1"/>
              <a:t>Sync</a:t>
            </a:r>
            <a:r>
              <a:rPr lang="de-DE" dirty="0"/>
              <a:t>-Wort, die genaue Codephasenlage des Senders mitgeteilt bekommen</a:t>
            </a:r>
            <a:r>
              <a:rPr lang="de-DE" dirty="0" smtClean="0"/>
              <a:t>.</a:t>
            </a:r>
          </a:p>
          <a:p>
            <a:r>
              <a:rPr lang="de-DE" dirty="0"/>
              <a:t>Ist dem Empfänger die korrekte Codephasenlage nicht bekannt, kann er das </a:t>
            </a:r>
            <a:r>
              <a:rPr lang="de-DE" dirty="0" err="1"/>
              <a:t>gescrambelte</a:t>
            </a:r>
            <a:r>
              <a:rPr lang="de-DE" dirty="0"/>
              <a:t> Datensignal nicht richtig dekodieren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Vorteil: Fehler werden nicht multipliziert</a:t>
            </a:r>
          </a:p>
          <a:p>
            <a:r>
              <a:rPr lang="de-DE" dirty="0" smtClean="0"/>
              <a:t>Nachteil: Synchronisierung nötig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25" y="3724275"/>
            <a:ext cx="683895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39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altLang="de-DE" sz="20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Selbstsynchronisierende oder auch multiplikative </a:t>
            </a:r>
            <a:r>
              <a:rPr lang="de-DE" dirty="0" err="1"/>
              <a:t>Scrambler</a:t>
            </a:r>
            <a:r>
              <a:rPr lang="de-DE" dirty="0"/>
              <a:t> benötigen keinen definierten Startwert und auch kein </a:t>
            </a:r>
            <a:r>
              <a:rPr lang="de-DE" dirty="0" err="1"/>
              <a:t>Sync</a:t>
            </a:r>
            <a:r>
              <a:rPr lang="de-DE" dirty="0"/>
              <a:t>-Wort, um die Codephase des Empfängers mit der Codephase des Senders abzugleichen. Auch kann der Startwert des LFSR beliebig </a:t>
            </a:r>
            <a:r>
              <a:rPr lang="de-DE" dirty="0" smtClean="0"/>
              <a:t>sein.</a:t>
            </a:r>
          </a:p>
          <a:p>
            <a:r>
              <a:rPr lang="de-DE" dirty="0"/>
              <a:t>Erreicht wird die Funktion der </a:t>
            </a:r>
            <a:r>
              <a:rPr lang="de-DE" dirty="0" err="1"/>
              <a:t>Selbstsynchronität</a:t>
            </a:r>
            <a:r>
              <a:rPr lang="de-DE" dirty="0"/>
              <a:t> dadurch, dass die Nutzdatenfolge direkt auf den Inhalt des LFSR </a:t>
            </a:r>
            <a:r>
              <a:rPr lang="de-DE" dirty="0" smtClean="0"/>
              <a:t>einwirkt.</a:t>
            </a:r>
          </a:p>
          <a:p>
            <a:r>
              <a:rPr lang="de-DE" dirty="0"/>
              <a:t>Nachteilig ist die Abhängigkeit des </a:t>
            </a:r>
            <a:r>
              <a:rPr lang="de-DE" dirty="0" err="1"/>
              <a:t>Scramblers</a:t>
            </a:r>
            <a:r>
              <a:rPr lang="de-DE" dirty="0"/>
              <a:t> von der Nutzdatenfolge. So können bestimmte Nutzdatenfolgen den </a:t>
            </a:r>
            <a:r>
              <a:rPr lang="de-DE" dirty="0" err="1"/>
              <a:t>Scrambler</a:t>
            </a:r>
            <a:r>
              <a:rPr lang="de-DE" dirty="0"/>
              <a:t> vollständig "auslöschen". </a:t>
            </a:r>
            <a:endParaRPr lang="de-DE" dirty="0" smtClean="0"/>
          </a:p>
          <a:p>
            <a:r>
              <a:rPr lang="de-DE" dirty="0"/>
              <a:t>Darüber hinaus pflanzen sich Übertragungsfehler bei selbstsynchronisierenden </a:t>
            </a:r>
            <a:r>
              <a:rPr lang="de-DE" dirty="0" err="1"/>
              <a:t>Scramblern</a:t>
            </a:r>
            <a:r>
              <a:rPr lang="de-DE" dirty="0"/>
              <a:t> </a:t>
            </a:r>
            <a:r>
              <a:rPr lang="de-DE" dirty="0" smtClean="0"/>
              <a:t>fort</a:t>
            </a:r>
            <a:r>
              <a:rPr lang="de-DE" dirty="0"/>
              <a:t>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3218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altLang="de-DE" sz="20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7439025" cy="23050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86200"/>
            <a:ext cx="7372350" cy="2457450"/>
          </a:xfrm>
          <a:prstGeom prst="rect">
            <a:avLst/>
          </a:prstGeom>
        </p:spPr>
      </p:pic>
      <p:cxnSp>
        <p:nvCxnSpPr>
          <p:cNvPr id="9" name="Gerader Verbinder 8"/>
          <p:cNvCxnSpPr/>
          <p:nvPr/>
        </p:nvCxnSpPr>
        <p:spPr bwMode="auto">
          <a:xfrm>
            <a:off x="2133600" y="2362200"/>
            <a:ext cx="0" cy="3200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r Verbinder 10"/>
          <p:cNvCxnSpPr/>
          <p:nvPr/>
        </p:nvCxnSpPr>
        <p:spPr bwMode="auto">
          <a:xfrm>
            <a:off x="5410200" y="36576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057400" y="1447800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 = X + In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2971800" y="6400800"/>
            <a:ext cx="2406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Out* = X + Out = X + X + In = In </a:t>
            </a:r>
            <a:endParaRPr lang="en-US" dirty="0"/>
          </a:p>
        </p:txBody>
      </p:sp>
      <p:sp>
        <p:nvSpPr>
          <p:cNvPr id="13" name="Rechteck 12"/>
          <p:cNvSpPr/>
          <p:nvPr/>
        </p:nvSpPr>
        <p:spPr bwMode="auto">
          <a:xfrm>
            <a:off x="685800" y="3886200"/>
            <a:ext cx="5334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IN*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4343400" y="5791200"/>
            <a:ext cx="7620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OUT*</a:t>
            </a:r>
          </a:p>
        </p:txBody>
      </p:sp>
    </p:spTree>
    <p:extLst>
      <p:ext uri="{BB962C8B-B14F-4D97-AF65-F5344CB8AC3E}">
        <p14:creationId xmlns:p14="http://schemas.microsoft.com/office/powerpoint/2010/main" val="155721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506881" y="41148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3962400" y="41910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9" idx="0"/>
          </p:cNvCxnSpPr>
          <p:nvPr/>
        </p:nvCxnSpPr>
        <p:spPr bwMode="auto">
          <a:xfrm flipH="1">
            <a:off x="4114800" y="2286000"/>
            <a:ext cx="9906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4343400" y="1828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1981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343400" y="1828800"/>
            <a:ext cx="3048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514600" y="48768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flipH="1">
            <a:off x="3886200" y="4800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3962400" y="4876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sp>
        <p:nvSpPr>
          <p:cNvPr id="33" name="Ellipse 32"/>
          <p:cNvSpPr/>
          <p:nvPr/>
        </p:nvSpPr>
        <p:spPr bwMode="auto">
          <a:xfrm>
            <a:off x="4191000" y="46482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4648200" y="58674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800600" y="5943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638800" y="6400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5486400" y="6324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5105400" y="60960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5257800" y="6172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H="1" flipV="1">
            <a:off x="4419600" y="5181600"/>
            <a:ext cx="3810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3629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506881" y="41148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3962400" y="41910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9" idx="0"/>
          </p:cNvCxnSpPr>
          <p:nvPr/>
        </p:nvCxnSpPr>
        <p:spPr bwMode="auto">
          <a:xfrm flipH="1">
            <a:off x="4114800" y="2286000"/>
            <a:ext cx="9906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4343400" y="1828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1981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343400" y="1828800"/>
            <a:ext cx="3048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>
            <a:stCxn id="2" idx="3"/>
          </p:cNvCxnSpPr>
          <p:nvPr/>
        </p:nvCxnSpPr>
        <p:spPr bwMode="auto">
          <a:xfrm>
            <a:off x="3048000" y="4876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648200" y="58674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800600" y="5943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H="1" flipV="1">
            <a:off x="4419600" y="5181600"/>
            <a:ext cx="3810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Ellipse 39"/>
          <p:cNvSpPr/>
          <p:nvPr/>
        </p:nvSpPr>
        <p:spPr bwMode="auto">
          <a:xfrm>
            <a:off x="4191000" y="46482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Rechteck 1"/>
          <p:cNvSpPr/>
          <p:nvPr/>
        </p:nvSpPr>
        <p:spPr bwMode="auto">
          <a:xfrm>
            <a:off x="1828800" y="4800600"/>
            <a:ext cx="1219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1191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 bwMode="auto">
          <a:xfrm>
            <a:off x="3886200" y="1752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5" name="Gleichschenkliges Dreieck 4"/>
          <p:cNvSpPr/>
          <p:nvPr/>
        </p:nvSpPr>
        <p:spPr bwMode="auto">
          <a:xfrm rot="5400000">
            <a:off x="3848100" y="2514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276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819400" y="2057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hteck 31"/>
          <p:cNvSpPr/>
          <p:nvPr/>
        </p:nvSpPr>
        <p:spPr bwMode="auto">
          <a:xfrm>
            <a:off x="2057400" y="1752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MUX</a:t>
            </a: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1828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 flipV="1">
            <a:off x="2438400" y="2895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2438400" y="3276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3327896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1828800" y="1295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PIn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914400" y="17526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SIn</a:t>
            </a:r>
            <a:endParaRPr lang="de-DE" dirty="0"/>
          </a:p>
        </p:txBody>
      </p:sp>
      <p:cxnSp>
        <p:nvCxnSpPr>
          <p:cNvPr id="47" name="Gerade Verbindung mit Pfeil 46"/>
          <p:cNvCxnSpPr/>
          <p:nvPr/>
        </p:nvCxnSpPr>
        <p:spPr bwMode="auto">
          <a:xfrm>
            <a:off x="4648200" y="205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1828800" y="1219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1447800" y="2057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>
            <a:off x="914400" y="205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447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4740487" y="17526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61" name="Rechteck 60"/>
          <p:cNvSpPr/>
          <p:nvPr/>
        </p:nvSpPr>
        <p:spPr bwMode="auto">
          <a:xfrm>
            <a:off x="12954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21336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971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8100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19050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2743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35814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>
            <a:endCxn id="61" idx="0"/>
          </p:cNvCxnSpPr>
          <p:nvPr/>
        </p:nvCxnSpPr>
        <p:spPr bwMode="auto">
          <a:xfrm>
            <a:off x="16002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>
            <a:off x="24384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276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1148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>
            <a:off x="5867400" y="4876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5257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5029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5562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1143000" y="4572000"/>
            <a:ext cx="487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064821" y="571500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Serialisierer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381000" y="5334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>
            <a:off x="3810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1054034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Pin(7)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953000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141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61" name="Rechteck 60"/>
          <p:cNvSpPr/>
          <p:nvPr/>
        </p:nvSpPr>
        <p:spPr bwMode="auto">
          <a:xfrm>
            <a:off x="12954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21336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971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8100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19050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2743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35814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>
            <a:endCxn id="61" idx="0"/>
          </p:cNvCxnSpPr>
          <p:nvPr/>
        </p:nvCxnSpPr>
        <p:spPr bwMode="auto">
          <a:xfrm>
            <a:off x="16002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>
            <a:off x="24384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276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1148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>
            <a:off x="5867400" y="4876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5257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5029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5562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1143000" y="4572000"/>
            <a:ext cx="487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064821" y="571500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Serialisierer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381000" y="5334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>
            <a:off x="3810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1054034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Pin(7)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953000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Pin(0)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010400" y="4218801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26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1" name="Rechteck 60"/>
          <p:cNvSpPr/>
          <p:nvPr/>
        </p:nvSpPr>
        <p:spPr bwMode="auto">
          <a:xfrm>
            <a:off x="12954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21336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971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8100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19050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2743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35814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>
            <a:endCxn id="61" idx="0"/>
          </p:cNvCxnSpPr>
          <p:nvPr/>
        </p:nvCxnSpPr>
        <p:spPr bwMode="auto">
          <a:xfrm>
            <a:off x="16002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>
            <a:off x="24384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276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1148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>
            <a:off x="5867400" y="4876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5257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5029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5562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1143000" y="4572000"/>
            <a:ext cx="487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064821" y="571500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Serialisierer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381000" y="5334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>
            <a:off x="3810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1054034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Pin(7)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953000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Pin(0)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76200" y="1780401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=800MHz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010400" y="4218801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96560" y="1323201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PIn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152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 flipV="1">
            <a:off x="48768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4953000" y="1219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1295400" y="1219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Textfeld 183"/>
          <p:cNvSpPr txBox="1"/>
          <p:nvPr/>
        </p:nvSpPr>
        <p:spPr>
          <a:xfrm>
            <a:off x="1371600" y="762000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= 100MHz</a:t>
            </a:r>
            <a:endParaRPr lang="de-DE" dirty="0"/>
          </a:p>
        </p:txBody>
      </p:sp>
      <p:cxnSp>
        <p:nvCxnSpPr>
          <p:cNvPr id="185" name="Gerade Verbindung 184"/>
          <p:cNvCxnSpPr/>
          <p:nvPr/>
        </p:nvCxnSpPr>
        <p:spPr bwMode="auto">
          <a:xfrm>
            <a:off x="3043810" y="1066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 flipV="1">
            <a:off x="304381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487261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872610" y="762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 flipV="1">
            <a:off x="670141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1215010" y="762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48768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4953000" y="152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6705600" y="1066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853440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 flipV="1">
            <a:off x="121920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 flipV="1">
            <a:off x="12192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12192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 flipV="1">
            <a:off x="85344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>
            <a:off x="85344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3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1228</Words>
  <Application>Microsoft Office PowerPoint</Application>
  <PresentationFormat>Bildschirmpräsentation (4:3)</PresentationFormat>
  <Paragraphs>771</Paragraphs>
  <Slides>44</Slides>
  <Notes>39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8" baseType="lpstr">
      <vt:lpstr>Arial</vt:lpstr>
      <vt:lpstr>Times New Roman</vt:lpstr>
      <vt:lpstr>Wingdings</vt:lpstr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Scrambler</vt:lpstr>
      <vt:lpstr>Synchrone (additive) Scrambler</vt:lpstr>
      <vt:lpstr>Selbstsynchronisierende (multiplikative) Scrambler</vt:lpstr>
      <vt:lpstr>Selbstsynchronisierende (multiplikative) Scrambler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1666</cp:revision>
  <dcterms:created xsi:type="dcterms:W3CDTF">2010-08-30T10:07:17Z</dcterms:created>
  <dcterms:modified xsi:type="dcterms:W3CDTF">2018-06-19T09:09:17Z</dcterms:modified>
</cp:coreProperties>
</file>